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90" r:id="rId14"/>
    <p:sldId id="292" r:id="rId15"/>
    <p:sldId id="293"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85" r:id="rId37"/>
    <p:sldId id="386"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Lst>
  <p:sldSz cx="9144000" cy="5143500" type="screen16x9"/>
  <p:notesSz cx="6858000" cy="9144000"/>
  <p:embeddedFontLst>
    <p:embeddedFont>
      <p:font typeface="Calibri" panose="020F0502020204030204" pitchFamily="34" charset="0"/>
      <p:regular r:id="rId111"/>
      <p:bold r:id="rId112"/>
      <p:italic r:id="rId113"/>
      <p:boldItalic r:id="rId114"/>
    </p:embeddedFont>
    <p:embeddedFont>
      <p:font typeface="Lato" panose="020F0502020204030203" pitchFamily="34" charset="77"/>
      <p:regular r:id="rId115"/>
      <p:bold r:id="rId116"/>
      <p:italic r:id="rId117"/>
      <p:boldItalic r:id="rId118"/>
    </p:embeddedFont>
    <p:embeddedFont>
      <p:font typeface="Proxima Nova" panose="02000506030000020004" pitchFamily="2" charset="0"/>
      <p:regular r:id="rId119"/>
      <p:bold r:id="rId120"/>
      <p:italic r:id="rId121"/>
      <p:boldItalic r:id="rId122"/>
    </p:embeddedFont>
    <p:embeddedFont>
      <p:font typeface="Roboto" panose="02000000000000000000" pitchFamily="2"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8" roundtripDataSignature="AMtx7mg/aJtqiZ4kDx//CkHYkgmzZIcp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99ED6F-1FD7-4E0B-A263-8F7545F197BF}">
  <a:tblStyle styleId="{B299ED6F-1FD7-4E0B-A263-8F7545F197B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F0055AF-FD43-4EA7-8855-1254DE241CE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08"/>
  </p:normalViewPr>
  <p:slideViewPr>
    <p:cSldViewPr snapToGrid="0">
      <p:cViewPr varScale="1">
        <p:scale>
          <a:sx n="133" d="100"/>
          <a:sy n="133" d="100"/>
        </p:scale>
        <p:origin x="35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customschemas.google.com/relationships/presentationmetadata" Target="meta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5.fntdata"/><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inc42.com/startups/masalabox-home-cook-aggregator-looks-to-spice-up-indias-crowded-foodtech-spa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yourstory.com/2020/02/kochi-startup-masalabox-homemade-food-delivery"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nc42.com/startups/masalabox-home-cook-aggregator-looks-to-spice-up-indias-crowded-foodtech-spa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yourstory.com/2020/02/kochi-startup-masalabox-homemade-food-deliver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81" name="Google Shape;6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918f30ad44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03" name="Google Shape;1303;g918f30ad4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918f30ad44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09" name="Google Shape;1309;g918f30ad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18f30ad4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15" name="Google Shape;1315;g918f30ad4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918f30ad44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21" name="Google Shape;1321;g918f30ad4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918f30ad44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27" name="Google Shape;1327;g918f30ad44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33" name="Google Shape;133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40" name="Google Shape;134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346" name="Google Shape;13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87" name="Google Shape;6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702" name="Google Shape;7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42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62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98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53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66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34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49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20" name="Google Shape;6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96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87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857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782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dirty="0">
                <a:hlinkClick r:id="rId3"/>
              </a:rPr>
              <a:t>https://inc42.com/startups/masalabox-home-cook-aggregator-looks-to-spice-up-indias-crowded-foodtech-space/</a:t>
            </a:r>
            <a:endParaRPr lang="en-IN" dirty="0"/>
          </a:p>
          <a:p>
            <a:r>
              <a:rPr lang="en-IN" dirty="0">
                <a:hlinkClick r:id="rId4"/>
              </a:rPr>
              <a:t>https://yourstory.com/2020/02/kochi-startup-masalabox-homemade-food-delivery</a:t>
            </a:r>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048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dirty="0">
                <a:hlinkClick r:id="rId3"/>
              </a:rPr>
              <a:t>https://inc42.com/startups/masalabox-home-cook-aggregator-looks-to-spice-up-indias-crowded-foodtech-space/</a:t>
            </a:r>
            <a:endParaRPr lang="en-IN" dirty="0"/>
          </a:p>
          <a:p>
            <a:r>
              <a:rPr lang="en-IN" dirty="0">
                <a:hlinkClick r:id="rId4"/>
              </a:rPr>
              <a:t>https://yourstory.com/2020/02/kochi-startup-masalabox-homemade-food-delivery</a:t>
            </a:r>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822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48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4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13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35" name="Google Shape;63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23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244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371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33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872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245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220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397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885" name="Google Shape;88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890" name="Google Shape;89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40" name="Google Shape;6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896" name="Google Shape;89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18f30ad44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02" name="Google Shape;902;g918f30ad4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918f30ad44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11" name="Google Shape;911;g918f30ad44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918f30ad44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20" name="Google Shape;920;g918f30ad4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918f30ad44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28" name="Google Shape;928;g918f30ad44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35" name="Google Shape;93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18f30ad44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41" name="Google Shape;941;g918f30ad4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918f30ad44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47" name="Google Shape;947;g918f30ad44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18f30ad44_0_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53" name="Google Shape;953;g918f30ad4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18f30ad44_0_3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59" name="Google Shape;959;g918f30ad44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48" name="Google Shape;6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5" name="Google Shape;965;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66" name="Google Shape;966;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71" name="Google Shape;97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79" name="Google Shape;97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84" name="Google Shape;98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9119afa459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90" name="Google Shape;990;g9119afa4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996" name="Google Shape;99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9119afa45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02" name="Google Shape;1002;g9119afa4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09" name="Google Shape;1009;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14" name="Google Shape;101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9119afa459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20" name="Google Shape;1020;g9119afa45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55" name="Google Shape;6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18f30ad44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26" name="Google Shape;1026;g918f30ad4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32" name="Google Shape;10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9119afa459_1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38" name="Google Shape;1038;g9119afa45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9119afa459_1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44" name="Google Shape;1044;g9119afa45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50" name="Google Shape;105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119afa459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56" name="Google Shape;1056;g9119afa45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63" name="Google Shape;1063;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68" name="Google Shape;106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918f30ad44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74" name="Google Shape;1074;g918f30ad4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918f30ad44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80" name="Google Shape;1080;g918f30ad4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63" name="Google Shape;6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918f30ad44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88" name="Google Shape;1088;g918f30ad4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918f30ad44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096" name="Google Shape;1096;g918f30ad4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918f30ad44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04" name="Google Shape;1104;g918f30ad4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918f30ad44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12" name="Google Shape;1112;g918f30ad4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918f30ad44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20" name="Google Shape;1120;g918f30ad4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119afa45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28" name="Google Shape;1128;g9119afa45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918f30ad44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36" name="Google Shape;1136;g918f30ad4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918f30ad44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44" name="Google Shape;1144;g918f30ad4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918f30ad44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52" name="Google Shape;1152;g918f30ad4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918f30ad44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60" name="Google Shape;1160;g918f30ad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69" name="Google Shape;6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18f30ad44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68" name="Google Shape;1168;g918f30ad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918f30ad44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76" name="Google Shape;1176;g918f30ad4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918f30ad44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84" name="Google Shape;1184;g918f30ad4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918f30ad44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193" name="Google Shape;1193;g918f30ad4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918f30ad44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01" name="Google Shape;1201;g918f30ad4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918f30ad44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09" name="Google Shape;1209;g918f30ad4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18f30ad44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17" name="Google Shape;1217;g918f30ad44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26" name="Google Shape;1226;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31" name="Google Shape;12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918f30ad4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37" name="Google Shape;1237;g918f30ad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75" name="Google Shape;6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918f30ad4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43" name="Google Shape;1243;g918f30ad4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918f30ad44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49" name="Google Shape;1249;g918f30ad4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918f30ad4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55" name="Google Shape;1255;g918f30ad4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918f30ad44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61" name="Google Shape;1261;g918f30ad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918f30ad4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67" name="Google Shape;1267;g918f30ad4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918f30ad44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73" name="Google Shape;1273;g918f30ad4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918f30ad44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79" name="Google Shape;1279;g918f30ad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918f30ad44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85" name="Google Shape;1285;g918f30ad4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918f30ad4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91" name="Google Shape;1291;g918f30ad4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918f30ad44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1297" name="Google Shape;1297;g918f30ad4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6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63"/>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63"/>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63"/>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 name="Google Shape;20;p63"/>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72"/>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21" name="Google Shape;121;p72"/>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22" name="Google Shape;122;p72"/>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72"/>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7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25" name="Google Shape;125;p7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72"/>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72"/>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72"/>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129" name="Google Shape;129;p72"/>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7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2" name="Google Shape;132;p73"/>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133" name="Google Shape;133;p73"/>
          <p:cNvGrpSpPr/>
          <p:nvPr/>
        </p:nvGrpSpPr>
        <p:grpSpPr>
          <a:xfrm>
            <a:off x="994787" y="3020755"/>
            <a:ext cx="775019" cy="174751"/>
            <a:chOff x="1326382" y="4041646"/>
            <a:chExt cx="2597497" cy="653143"/>
          </a:xfrm>
        </p:grpSpPr>
        <p:sp>
          <p:nvSpPr>
            <p:cNvPr id="134" name="Google Shape;134;p73"/>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5" name="Google Shape;135;p73"/>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6" name="Google Shape;136;p73"/>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7" name="Google Shape;137;p73"/>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8" name="Google Shape;138;p73"/>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139" name="Google Shape;139;p73"/>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73"/>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73"/>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73"/>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43" name="Google Shape;143;p7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7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7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6" name="Google Shape;146;p73"/>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147" name="Google Shape;147;p73"/>
          <p:cNvGrpSpPr/>
          <p:nvPr/>
        </p:nvGrpSpPr>
        <p:grpSpPr>
          <a:xfrm>
            <a:off x="923664" y="3020755"/>
            <a:ext cx="775019" cy="174751"/>
            <a:chOff x="1326382" y="4041646"/>
            <a:chExt cx="2597497" cy="653143"/>
          </a:xfrm>
        </p:grpSpPr>
        <p:sp>
          <p:nvSpPr>
            <p:cNvPr id="148" name="Google Shape;148;p73"/>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9" name="Google Shape;149;p73"/>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50" name="Google Shape;150;p73"/>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51" name="Google Shape;151;p73"/>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52" name="Google Shape;152;p73"/>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153" name="Google Shape;153;p73"/>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73"/>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73"/>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6" name="Google Shape;156;p7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7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59" name="Google Shape;159;p7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74"/>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74"/>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74"/>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74"/>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74"/>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74"/>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74"/>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74"/>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74"/>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74"/>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74"/>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74"/>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74"/>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74"/>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74"/>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74"/>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74"/>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74"/>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74"/>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74"/>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74"/>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74"/>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7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83" name="Google Shape;183;p7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4" name="Google Shape;184;p7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7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87" name="Google Shape;187;p7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7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89" name="Google Shape;189;p7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0" name="Google Shape;190;p7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7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93" name="Google Shape;193;p7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76"/>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95" name="Google Shape;195;p76"/>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76"/>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76"/>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76"/>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76"/>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76"/>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76"/>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76"/>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76"/>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76"/>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76"/>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206" name="Google Shape;206;p76"/>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76"/>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7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09" name="Google Shape;209;p7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0" name="Google Shape;210;p76"/>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7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3" name="Google Shape;213;p7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77"/>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77"/>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77"/>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77"/>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77"/>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77"/>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77"/>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77"/>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77"/>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77"/>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7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25" name="Google Shape;225;p7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6" name="Google Shape;226;p77"/>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7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9" name="Google Shape;229;p7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7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78"/>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78"/>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78"/>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78"/>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78"/>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78"/>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78"/>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78"/>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78"/>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78"/>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78"/>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78"/>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78"/>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78"/>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78"/>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78"/>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78"/>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78"/>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78"/>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7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78"/>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7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53" name="Google Shape;253;p7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4" name="Google Shape;254;p7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7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7" name="Google Shape;257;p7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79"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79"/>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79"/>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79"/>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79"/>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79"/>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79"/>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79"/>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79"/>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79"/>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79"/>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7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270" name="Google Shape;270;p7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8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73" name="Google Shape;273;p8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80"/>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80"/>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80"/>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80"/>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80"/>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80"/>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80"/>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80"/>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80"/>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80"/>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80"/>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80"/>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80"/>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80"/>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80"/>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80"/>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80"/>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80"/>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80"/>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80"/>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80"/>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80"/>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80"/>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80"/>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80"/>
          <p:cNvGrpSpPr/>
          <p:nvPr/>
        </p:nvGrpSpPr>
        <p:grpSpPr>
          <a:xfrm>
            <a:off x="3064089" y="1322496"/>
            <a:ext cx="3130304" cy="3130304"/>
            <a:chOff x="1725851" y="197234"/>
            <a:chExt cx="4799362" cy="4799363"/>
          </a:xfrm>
        </p:grpSpPr>
        <p:sp>
          <p:nvSpPr>
            <p:cNvPr id="299" name="Google Shape;299;p80"/>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0" name="Google Shape;300;p80"/>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1" name="Google Shape;301;p80"/>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2" name="Google Shape;302;p80"/>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03" name="Google Shape;303;p80"/>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4" name="Google Shape;304;p80"/>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5" name="Google Shape;305;p80"/>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6" name="Google Shape;306;p80"/>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7" name="Google Shape;307;p80"/>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308" name="Google Shape;308;p80"/>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309" name="Google Shape;309;p80"/>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310" name="Google Shape;310;p80"/>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311" name="Google Shape;311;p80"/>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312" name="Google Shape;312;p80"/>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313" name="Google Shape;313;p80"/>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314" name="Google Shape;314;p80"/>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315" name="Google Shape;315;p80"/>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316" name="Google Shape;316;p80"/>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80"/>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80"/>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80"/>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80"/>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80"/>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80"/>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80"/>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80"/>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8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326" name="Google Shape;326;p8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7" name="Google Shape;327;p80"/>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8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30" name="Google Shape;330;p8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81"/>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81"/>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8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334" name="Google Shape;334;p8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5" name="Google Shape;335;p81"/>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21"/>
        <p:cNvGrpSpPr/>
        <p:nvPr/>
      </p:nvGrpSpPr>
      <p:grpSpPr>
        <a:xfrm>
          <a:off x="0" y="0"/>
          <a:ext cx="0" cy="0"/>
          <a:chOff x="0" y="0"/>
          <a:chExt cx="0" cy="0"/>
        </a:xfrm>
      </p:grpSpPr>
      <p:sp>
        <p:nvSpPr>
          <p:cNvPr id="22" name="Google Shape;22;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4" name="Google Shape;24;p64"/>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 name="Google Shape;25;p6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6" name="Google Shape;26;p6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 name="Google Shape;27;p6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82"/>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8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8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82"/>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82"/>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342" name="Google Shape;342;p82"/>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82"/>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8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6" name="Google Shape;346;p8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7" name="Google Shape;347;p83"/>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83"/>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83"/>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83"/>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83"/>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83"/>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83"/>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83"/>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83"/>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83"/>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8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8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8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8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2" name="Google Shape;362;p84"/>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84"/>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4" name="Google Shape;364;p84"/>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84"/>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84"/>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84"/>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84"/>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84"/>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8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8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72" name="Google Shape;372;p84"/>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73" name="Google Shape;373;p8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85"/>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85"/>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85"/>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85"/>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85"/>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85"/>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85"/>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85"/>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85"/>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85"/>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85"/>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85"/>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85"/>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85"/>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85"/>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8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8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85"/>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85"/>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85"/>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85"/>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85"/>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85"/>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85"/>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85"/>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85"/>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85"/>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8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3" name="Google Shape;403;p8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4" name="Google Shape;404;p85"/>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86"/>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7" name="Google Shape;407;p86"/>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08" name="Google Shape;408;p86"/>
          <p:cNvGrpSpPr/>
          <p:nvPr/>
        </p:nvGrpSpPr>
        <p:grpSpPr>
          <a:xfrm>
            <a:off x="994787" y="3020755"/>
            <a:ext cx="775019" cy="174751"/>
            <a:chOff x="1326382" y="4041646"/>
            <a:chExt cx="2597497" cy="653143"/>
          </a:xfrm>
        </p:grpSpPr>
        <p:sp>
          <p:nvSpPr>
            <p:cNvPr id="409" name="Google Shape;409;p86"/>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0" name="Google Shape;410;p86"/>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1" name="Google Shape;411;p86"/>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2" name="Google Shape;412;p86"/>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3" name="Google Shape;413;p86"/>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14" name="Google Shape;414;p86"/>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86"/>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86"/>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86"/>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86"/>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86"/>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86"/>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1" name="Google Shape;421;p86"/>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22" name="Google Shape;422;p86"/>
          <p:cNvGrpSpPr/>
          <p:nvPr/>
        </p:nvGrpSpPr>
        <p:grpSpPr>
          <a:xfrm>
            <a:off x="923664" y="3020755"/>
            <a:ext cx="775019" cy="174751"/>
            <a:chOff x="1326382" y="4041646"/>
            <a:chExt cx="2597497" cy="653143"/>
          </a:xfrm>
        </p:grpSpPr>
        <p:sp>
          <p:nvSpPr>
            <p:cNvPr id="423" name="Google Shape;423;p86"/>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4" name="Google Shape;424;p86"/>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5" name="Google Shape;425;p86"/>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6" name="Google Shape;426;p86"/>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7" name="Google Shape;427;p86"/>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28" name="Google Shape;428;p86"/>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86"/>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86"/>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1" name="Google Shape;431;p8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8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8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87"/>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87"/>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87"/>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87"/>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87"/>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87"/>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87"/>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87"/>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87"/>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87"/>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87"/>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87"/>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87"/>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87"/>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87"/>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87"/>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87"/>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87"/>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87"/>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87"/>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87"/>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87"/>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8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58" name="Google Shape;458;p8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9" name="Google Shape;459;p87"/>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8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8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8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64" name="Google Shape;464;p8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5" name="Google Shape;465;p8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8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8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89"/>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0" name="Google Shape;470;p89"/>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89"/>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89"/>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89"/>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89"/>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89"/>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89"/>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89"/>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89"/>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89"/>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89"/>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p89"/>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89"/>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8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84" name="Google Shape;484;p8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5" name="Google Shape;485;p8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9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9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90"/>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90"/>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90"/>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90"/>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90"/>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90"/>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90"/>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90"/>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90"/>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90"/>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9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00" name="Google Shape;500;p9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01" name="Google Shape;501;p90"/>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9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9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91"/>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91"/>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91"/>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91"/>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91"/>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91"/>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91"/>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91"/>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91"/>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91"/>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91"/>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91"/>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91"/>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91"/>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91"/>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91"/>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91"/>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91"/>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91"/>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91"/>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91"/>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91"/>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9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28" name="Google Shape;528;p9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9" name="Google Shape;529;p91"/>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8"/>
        <p:cNvGrpSpPr/>
        <p:nvPr/>
      </p:nvGrpSpPr>
      <p:grpSpPr>
        <a:xfrm>
          <a:off x="0" y="0"/>
          <a:ext cx="0" cy="0"/>
          <a:chOff x="0" y="0"/>
          <a:chExt cx="0" cy="0"/>
        </a:xfrm>
      </p:grpSpPr>
      <p:sp>
        <p:nvSpPr>
          <p:cNvPr id="29" name="Google Shape;29;p65"/>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65"/>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6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4" name="Google Shape;34;p6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5" name="Google Shape;35;p65"/>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 name="Google Shape;36;p6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9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9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92"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92"/>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92"/>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92"/>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92"/>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92"/>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92"/>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92"/>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92"/>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92"/>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92"/>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9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545" name="Google Shape;545;p9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9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8" name="Google Shape;548;p9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93"/>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93"/>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93"/>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93"/>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93"/>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93"/>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93"/>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93"/>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93"/>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93"/>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93"/>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93"/>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93"/>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93"/>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93"/>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93"/>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93"/>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93"/>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93"/>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93"/>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93"/>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93"/>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93"/>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93"/>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93"/>
          <p:cNvGrpSpPr/>
          <p:nvPr/>
        </p:nvGrpSpPr>
        <p:grpSpPr>
          <a:xfrm>
            <a:off x="3064089" y="1322496"/>
            <a:ext cx="3130304" cy="3130304"/>
            <a:chOff x="1725851" y="197234"/>
            <a:chExt cx="4799362" cy="4799363"/>
          </a:xfrm>
        </p:grpSpPr>
        <p:sp>
          <p:nvSpPr>
            <p:cNvPr id="574" name="Google Shape;574;p93"/>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93"/>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93"/>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93"/>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93"/>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93"/>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93"/>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93"/>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93"/>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583" name="Google Shape;583;p93"/>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4" name="Google Shape;584;p93"/>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5" name="Google Shape;585;p93"/>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6" name="Google Shape;586;p93"/>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7" name="Google Shape;587;p93"/>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8" name="Google Shape;588;p93"/>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9" name="Google Shape;589;p93"/>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90" name="Google Shape;590;p93"/>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591" name="Google Shape;591;p93"/>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93"/>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93"/>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93"/>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93"/>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93"/>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93"/>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93"/>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93"/>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9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1" name="Google Shape;601;p9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2" name="Google Shape;602;p93"/>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9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5" name="Google Shape;605;p9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94"/>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94"/>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9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9" name="Google Shape;609;p9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0" name="Google Shape;610;p9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37"/>
        <p:cNvGrpSpPr/>
        <p:nvPr/>
      </p:nvGrpSpPr>
      <p:grpSpPr>
        <a:xfrm>
          <a:off x="0" y="0"/>
          <a:ext cx="0" cy="0"/>
          <a:chOff x="0" y="0"/>
          <a:chExt cx="0" cy="0"/>
        </a:xfrm>
      </p:grpSpPr>
      <p:sp>
        <p:nvSpPr>
          <p:cNvPr id="38" name="Google Shape;38;p66"/>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 name="Google Shape;39;p6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6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1" name="Google Shape;41;p66"/>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42" name="Google Shape;42;p66"/>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43" name="Google Shape;43;p66"/>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44" name="Google Shape;44;p66"/>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45"/>
        <p:cNvGrpSpPr/>
        <p:nvPr/>
      </p:nvGrpSpPr>
      <p:grpSpPr>
        <a:xfrm>
          <a:off x="0" y="0"/>
          <a:ext cx="0" cy="0"/>
          <a:chOff x="0" y="0"/>
          <a:chExt cx="0" cy="0"/>
        </a:xfrm>
      </p:grpSpPr>
      <p:sp>
        <p:nvSpPr>
          <p:cNvPr id="46" name="Google Shape;46;p67"/>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7" name="Google Shape;47;p67"/>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8" name="Google Shape;48;p67"/>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67"/>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 name="Google Shape;50;p6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7"/>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3" name="Google Shape;53;p67"/>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54" name="Google Shape;54;p67"/>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55" name="Google Shape;55;p67"/>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6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8" name="Google Shape;58;p68"/>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68"/>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6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68"/>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6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69"/>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6" name="Google Shape;66;p69"/>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8" name="Google Shape;68;p69"/>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9" name="Google Shape;69;p69"/>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70" name="Google Shape;70;p69"/>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71" name="Google Shape;71;p69"/>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72" name="Google Shape;72;p69"/>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73" name="Google Shape;73;p69"/>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74" name="Google Shape;74;p69"/>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69"/>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76" name="Google Shape;76;p69"/>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69"/>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69"/>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69"/>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69"/>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69"/>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69"/>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69"/>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69"/>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69"/>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69"/>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69"/>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9"/>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69"/>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69"/>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69"/>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 name="Google Shape;92;p69"/>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3" name="Google Shape;93;p69"/>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4" name="Google Shape;94;p69"/>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5" name="Google Shape;95;p69"/>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6" name="Google Shape;96;p69"/>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7" name="Google Shape;97;p69"/>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8" name="Google Shape;98;p69"/>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9" name="Google Shape;99;p69"/>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69"/>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01" name="Google Shape;101;p69"/>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69"/>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69"/>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6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70"/>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70"/>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70"/>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72D40"/>
              </a:buClr>
              <a:buSzPts val="1400"/>
              <a:buFont typeface="Proxima Nova"/>
              <a:buNone/>
              <a:defRPr>
                <a:solidFill>
                  <a:srgbClr val="E72D40"/>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09" name="Google Shape;109;p70"/>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70"/>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70"/>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7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14" name="Google Shape;114;p7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71"/>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7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17" name="Google Shape;117;p7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8" name="Google Shape;118;p71"/>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6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62"/>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himsical.com/UFL6j3D14YZq9RKo4rmwTD"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marvelapp.com/prototype/90672g3"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asalabox.com/bangalore/your-safety-matters-to-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orms.gle/WScSdN3s2kBkD9hh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rive.google.com/file/d/1jRJSnhBWruKtuMdU8GPx1yRvJibL7fi2/view?usp=shar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rive.google.com/file/d/1czD-IC_tgzNHreg19z_tKQVq4Feyrk9S/view?usp=sharin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worldbank.org/indicator/SP.POP.TOTL?locations=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censusindia.gov.in/vital_statistics/srs_report/9chap%202%20-%202011.pdf" TargetMode="External"/><Relationship Id="rId4" Type="http://schemas.openxmlformats.org/officeDocument/2006/relationships/hyperlink" Target="https://censusindia.gov.in/Census_And_You/migrations.aspx"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worldbank.org/indicator/SP.POP.TOTL?locations=I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censusindia.gov.in/vital_statistics/srs_report/9chap%202%20-%202011.pdf" TargetMode="External"/><Relationship Id="rId5" Type="http://schemas.openxmlformats.org/officeDocument/2006/relationships/hyperlink" Target="https://censusindia.gov.in/Census_And_You/migrations.aspx" TargetMode="External"/><Relationship Id="rId4" Type="http://schemas.openxmlformats.org/officeDocument/2006/relationships/hyperlink" Target="https://censusindia.gov.in/2011-prov-results/paper2/data_files/india/Rural_Urban_2011.pdf"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
          <p:cNvSpPr txBox="1"/>
          <p:nvPr/>
        </p:nvSpPr>
        <p:spPr>
          <a:xfrm>
            <a:off x="882650" y="1854720"/>
            <a:ext cx="6895200" cy="1692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Product Management</a:t>
            </a:r>
            <a:endParaRPr sz="4000" b="0" i="0" u="none" strike="noStrike" cap="none">
              <a:solidFill>
                <a:schemeClr val="dk1"/>
              </a:solidFill>
              <a:latin typeface="Proxima Nova"/>
              <a:ea typeface="Proxima Nova"/>
              <a:cs typeface="Proxima Nova"/>
              <a:sym typeface="Proxima Nova"/>
            </a:endParaRPr>
          </a:p>
          <a:p>
            <a:pPr marL="0" marR="0" lvl="0" indent="0" algn="ctr"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Certification Program</a:t>
            </a:r>
            <a:endParaRPr sz="4000" b="0" i="0" u="none" strike="noStrike" cap="none">
              <a:solidFill>
                <a:schemeClr val="dk1"/>
              </a:solidFill>
              <a:latin typeface="Proxima Nova"/>
              <a:ea typeface="Proxima Nova"/>
              <a:cs typeface="Proxima Nova"/>
              <a:sym typeface="Proxima Nova"/>
            </a:endParaRPr>
          </a:p>
          <a:p>
            <a:pPr marL="0" marR="0" lvl="0" indent="0" algn="ctr" rtl="0">
              <a:lnSpc>
                <a:spcPct val="90000"/>
              </a:lnSpc>
              <a:spcBef>
                <a:spcPts val="0"/>
              </a:spcBef>
              <a:spcAft>
                <a:spcPts val="0"/>
              </a:spcAft>
              <a:buClr>
                <a:schemeClr val="dk1"/>
              </a:buClr>
              <a:buSzPts val="4000"/>
              <a:buFont typeface="Proxima Nova"/>
              <a:buNone/>
            </a:pPr>
            <a:r>
              <a:rPr lang="en-IN" sz="2400" b="0" i="1" u="none" strike="noStrike" cap="none">
                <a:solidFill>
                  <a:srgbClr val="FF0000"/>
                </a:solidFill>
                <a:latin typeface="Proxima Nova"/>
                <a:ea typeface="Proxima Nova"/>
                <a:cs typeface="Proxima Nova"/>
                <a:sym typeface="Proxima Nova"/>
              </a:rPr>
              <a:t>Industry Project - I</a:t>
            </a:r>
            <a:endParaRPr sz="2400" b="0" i="1" u="none" strike="noStrike" cap="none">
              <a:solidFill>
                <a:srgbClr val="FF0000"/>
              </a:solidFill>
              <a:latin typeface="Proxima Nova"/>
              <a:ea typeface="Proxima Nova"/>
              <a:cs typeface="Proxima Nova"/>
              <a:sym typeface="Proxima Nova"/>
            </a:endParaRPr>
          </a:p>
        </p:txBody>
      </p:sp>
      <p:pic>
        <p:nvPicPr>
          <p:cNvPr id="616" name="Google Shape;616;p1"/>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617" name="Google Shape;617;p1"/>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84" name="Google Shape;684;p11"/>
          <p:cNvSpPr txBox="1"/>
          <p:nvPr/>
        </p:nvSpPr>
        <p:spPr>
          <a:xfrm>
            <a:off x="316673" y="754786"/>
            <a:ext cx="8651835" cy="376179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400"/>
              <a:buFont typeface="Arial"/>
              <a:buAutoNum type="arabicPeriod" startAt="5"/>
            </a:pPr>
            <a:r>
              <a:rPr lang="en-IN" sz="1400" b="0" i="0" u="none" strike="noStrike" cap="none">
                <a:solidFill>
                  <a:srgbClr val="000000"/>
                </a:solidFill>
                <a:latin typeface="Calibri"/>
                <a:ea typeface="Calibri"/>
                <a:cs typeface="Calibri"/>
                <a:sym typeface="Calibri"/>
              </a:rPr>
              <a:t>Intensity of rivalry - </a:t>
            </a:r>
            <a:r>
              <a:rPr lang="en-IN" sz="1400" b="1" i="0" u="none" strike="noStrike" cap="none">
                <a:solidFill>
                  <a:srgbClr val="000000"/>
                </a:solidFill>
                <a:latin typeface="Calibri"/>
                <a:ea typeface="Calibri"/>
                <a:cs typeface="Calibri"/>
                <a:sym typeface="Calibri"/>
              </a:rPr>
              <a:t>High</a:t>
            </a:r>
            <a:r>
              <a:rPr lang="en-IN"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There is very high rivalry in this sector because -</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There are a lot of players with similar products and also the switching cost is low</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brand loyalty among consumers is low</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major players have somewhat equal market share and it is tough to increase market share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1" u="none" strike="noStrike" cap="none">
                <a:solidFill>
                  <a:srgbClr val="000000"/>
                </a:solidFill>
                <a:latin typeface="Calibri"/>
                <a:ea typeface="Calibri"/>
                <a:cs typeface="Calibri"/>
                <a:sym typeface="Calibri"/>
              </a:rPr>
              <a:t>The intensity of rivalry is high because of a lot of players in the market with similar products.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g918f30ad44_0_7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Order History Page</a:t>
            </a:r>
            <a:endParaRPr/>
          </a:p>
        </p:txBody>
      </p:sp>
      <p:pic>
        <p:nvPicPr>
          <p:cNvPr id="1306" name="Google Shape;1306;g918f30ad44_0_77"/>
          <p:cNvPicPr preferRelativeResize="0"/>
          <p:nvPr/>
        </p:nvPicPr>
        <p:blipFill>
          <a:blip r:embed="rId3">
            <a:alphaModFix/>
          </a:blip>
          <a:stretch>
            <a:fillRect/>
          </a:stretch>
        </p:blipFill>
        <p:spPr>
          <a:xfrm>
            <a:off x="3458675" y="690175"/>
            <a:ext cx="2226650" cy="44533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g918f30ad44_0_84"/>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Active Meals Page</a:t>
            </a:r>
            <a:endParaRPr/>
          </a:p>
        </p:txBody>
      </p:sp>
      <p:pic>
        <p:nvPicPr>
          <p:cNvPr id="1312" name="Google Shape;1312;g918f30ad44_0_84"/>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918f30ad44_0_91"/>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Meal Review Page</a:t>
            </a:r>
            <a:endParaRPr/>
          </a:p>
        </p:txBody>
      </p:sp>
      <p:pic>
        <p:nvPicPr>
          <p:cNvPr id="1318" name="Google Shape;1318;g918f30ad44_0_91"/>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g918f30ad44_0_98"/>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Account Page</a:t>
            </a:r>
            <a:endParaRPr/>
          </a:p>
        </p:txBody>
      </p:sp>
      <p:pic>
        <p:nvPicPr>
          <p:cNvPr id="1324" name="Google Shape;1324;g918f30ad44_0_98"/>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g918f30ad44_0_28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Customer Support Page</a:t>
            </a:r>
            <a:endParaRPr/>
          </a:p>
        </p:txBody>
      </p:sp>
      <p:pic>
        <p:nvPicPr>
          <p:cNvPr id="1330" name="Google Shape;1330;g918f30ad44_0_282"/>
          <p:cNvPicPr preferRelativeResize="0"/>
          <p:nvPr/>
        </p:nvPicPr>
        <p:blipFill>
          <a:blip r:embed="rId3">
            <a:alphaModFix/>
          </a:blip>
          <a:stretch>
            <a:fillRect/>
          </a:stretch>
        </p:blipFill>
        <p:spPr>
          <a:xfrm>
            <a:off x="3453837" y="670850"/>
            <a:ext cx="2236325" cy="44726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8"/>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IN" sz="3000" b="0" i="0" u="none" strike="noStrike" cap="none">
                <a:solidFill>
                  <a:srgbClr val="FFFFFF"/>
                </a:solidFill>
                <a:latin typeface="Arial"/>
                <a:ea typeface="Arial"/>
                <a:cs typeface="Arial"/>
                <a:sym typeface="Arial"/>
              </a:rPr>
              <a:t>Navigational Flow</a:t>
            </a:r>
            <a:endParaRPr sz="3000" b="0" i="0" u="none" strike="noStrike" cap="none">
              <a:solidFill>
                <a:srgbClr val="FFFFFF"/>
              </a:solidFill>
              <a:latin typeface="Arial"/>
              <a:ea typeface="Arial"/>
              <a:cs typeface="Arial"/>
              <a:sym typeface="Arial"/>
            </a:endParaRPr>
          </a:p>
        </p:txBody>
      </p:sp>
      <p:sp>
        <p:nvSpPr>
          <p:cNvPr id="1336" name="Google Shape;1336;p58"/>
          <p:cNvSpPr txBox="1"/>
          <p:nvPr/>
        </p:nvSpPr>
        <p:spPr>
          <a:xfrm>
            <a:off x="514650" y="4629013"/>
            <a:ext cx="81147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a:latin typeface="Calibri"/>
                <a:ea typeface="Calibri"/>
                <a:cs typeface="Calibri"/>
                <a:sym typeface="Calibri"/>
              </a:rPr>
              <a:t>Access the navigation flow at this link - </a:t>
            </a:r>
            <a:r>
              <a:rPr lang="en-IN" u="sng">
                <a:solidFill>
                  <a:schemeClr val="hlink"/>
                </a:solidFill>
                <a:latin typeface="Calibri"/>
                <a:ea typeface="Calibri"/>
                <a:cs typeface="Calibri"/>
                <a:sym typeface="Calibri"/>
                <a:hlinkClick r:id="rId3"/>
              </a:rPr>
              <a:t>https://whimsical.com/UFL6j3D14YZq9RKo4rmwTD</a:t>
            </a:r>
            <a:endParaRPr b="0" i="0" u="none" strike="noStrike" cap="none">
              <a:solidFill>
                <a:srgbClr val="000000"/>
              </a:solidFill>
              <a:latin typeface="Calibri"/>
              <a:ea typeface="Calibri"/>
              <a:cs typeface="Calibri"/>
              <a:sym typeface="Calibri"/>
            </a:endParaRPr>
          </a:p>
        </p:txBody>
      </p:sp>
      <p:pic>
        <p:nvPicPr>
          <p:cNvPr id="1337" name="Google Shape;1337;p58"/>
          <p:cNvPicPr preferRelativeResize="0"/>
          <p:nvPr/>
        </p:nvPicPr>
        <p:blipFill>
          <a:blip r:embed="rId4">
            <a:alphaModFix/>
          </a:blip>
          <a:stretch>
            <a:fillRect/>
          </a:stretch>
        </p:blipFill>
        <p:spPr>
          <a:xfrm>
            <a:off x="152400" y="1008800"/>
            <a:ext cx="8839210" cy="334229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IN" sz="3000" b="0" i="0" u="none" strike="noStrike" cap="none">
                <a:solidFill>
                  <a:srgbClr val="FFFFFF"/>
                </a:solidFill>
                <a:latin typeface="Arial"/>
                <a:ea typeface="Arial"/>
                <a:cs typeface="Arial"/>
                <a:sym typeface="Arial"/>
              </a:rPr>
              <a:t>Tools used</a:t>
            </a:r>
            <a:endParaRPr sz="3000" b="0" i="0" u="none" strike="noStrike" cap="none">
              <a:solidFill>
                <a:srgbClr val="FFFFFF"/>
              </a:solidFill>
              <a:latin typeface="Arial"/>
              <a:ea typeface="Arial"/>
              <a:cs typeface="Arial"/>
              <a:sym typeface="Arial"/>
            </a:endParaRPr>
          </a:p>
        </p:txBody>
      </p:sp>
      <p:graphicFrame>
        <p:nvGraphicFramePr>
          <p:cNvPr id="1343" name="Google Shape;1343;p59"/>
          <p:cNvGraphicFramePr/>
          <p:nvPr/>
        </p:nvGraphicFramePr>
        <p:xfrm>
          <a:off x="952500" y="2190750"/>
          <a:ext cx="7239000" cy="792420"/>
        </p:xfrm>
        <a:graphic>
          <a:graphicData uri="http://schemas.openxmlformats.org/drawingml/2006/table">
            <a:tbl>
              <a:tblPr>
                <a:noFill/>
                <a:tableStyleId>{B299ED6F-1FD7-4E0B-A263-8F7545F197BF}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Wireframing</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a:t>Whimsical</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Prototyping</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IN">
                          <a:solidFill>
                            <a:schemeClr val="dk1"/>
                          </a:solidFill>
                        </a:rPr>
                        <a:t>Marvel</a:t>
                      </a:r>
                      <a:endParaRPr sz="1400" u="none" strike="noStrike" cap="none"/>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60"/>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000"/>
              <a:buFont typeface="Arial"/>
              <a:buNone/>
            </a:pPr>
            <a:r>
              <a:rPr lang="en-IN" sz="3000" b="0" i="0" u="none" strike="noStrike" cap="none">
                <a:solidFill>
                  <a:srgbClr val="FFFFFF"/>
                </a:solidFill>
                <a:latin typeface="Arial"/>
                <a:ea typeface="Arial"/>
                <a:cs typeface="Arial"/>
                <a:sym typeface="Arial"/>
              </a:rPr>
              <a:t>Prototyping</a:t>
            </a:r>
            <a:endParaRPr sz="3000" b="0" i="0" u="none" strike="noStrike" cap="none">
              <a:solidFill>
                <a:srgbClr val="FFFFFF"/>
              </a:solidFill>
              <a:latin typeface="Arial"/>
              <a:ea typeface="Arial"/>
              <a:cs typeface="Arial"/>
              <a:sym typeface="Arial"/>
            </a:endParaRPr>
          </a:p>
        </p:txBody>
      </p:sp>
      <p:graphicFrame>
        <p:nvGraphicFramePr>
          <p:cNvPr id="1349" name="Google Shape;1349;p60"/>
          <p:cNvGraphicFramePr/>
          <p:nvPr/>
        </p:nvGraphicFramePr>
        <p:xfrm>
          <a:off x="952500" y="2190750"/>
          <a:ext cx="7239000" cy="396210"/>
        </p:xfrm>
        <a:graphic>
          <a:graphicData uri="http://schemas.openxmlformats.org/drawingml/2006/table">
            <a:tbl>
              <a:tblPr>
                <a:noFill/>
                <a:tableStyleId>{B299ED6F-1FD7-4E0B-A263-8F7545F197BF}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Prototyping</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u="sng">
                          <a:solidFill>
                            <a:schemeClr val="hlink"/>
                          </a:solidFill>
                          <a:hlinkClick r:id="rId3"/>
                        </a:rPr>
                        <a:t>https://marvelapp.com/prototype/90672g3</a:t>
                      </a:r>
                      <a:endParaRPr sz="1400" u="none" strike="noStrike" cap="none"/>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61"/>
          <p:cNvSpPr txBox="1"/>
          <p:nvPr/>
        </p:nvSpPr>
        <p:spPr>
          <a:xfrm>
            <a:off x="560875" y="4107403"/>
            <a:ext cx="6895200" cy="650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r>
              <a:rPr lang="en-IN" sz="1100" b="0" i="0" u="none" strike="noStrike" cap="none">
                <a:solidFill>
                  <a:srgbClr val="000000"/>
                </a:solidFill>
                <a:latin typeface="Arial"/>
                <a:ea typeface="Arial"/>
                <a:cs typeface="Arial"/>
                <a:sym typeface="Arial"/>
              </a:rPr>
              <a:t>Disclaimer: All content and material on the UpGrad website is copyrighted material, either belonging to UpGrad or its bonafide contributors and is purely for the dissemination of education. You are permitted to access print and download extracts from this site purely for your own education only and on the following basis: </a:t>
            </a:r>
            <a:endParaRPr/>
          </a:p>
          <a:p>
            <a:pPr marL="0" marR="0" lvl="0" indent="0" algn="l" rtl="0">
              <a:lnSpc>
                <a:spcPct val="100000"/>
              </a:lnSpc>
              <a:spcBef>
                <a:spcPts val="0"/>
              </a:spcBef>
              <a:spcAft>
                <a:spcPts val="0"/>
              </a:spcAft>
              <a:buNone/>
            </a:pPr>
            <a:r>
              <a:rPr lang="en-IN" sz="1100" b="0" i="0" u="none" strike="noStrike" cap="none">
                <a:solidFill>
                  <a:srgbClr val="000000"/>
                </a:solidFill>
                <a:latin typeface="Arial"/>
                <a:ea typeface="Arial"/>
                <a:cs typeface="Arial"/>
                <a:sym typeface="Arial"/>
              </a:rPr>
              <a:t> </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You can download this document from the website for self-use only.</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Any copies of this document, in part or full, saved to disc or to any other storage medium may only be used for subsequent, self-viewing purposes or to print an individual extract or copy for non-commercial personal use only.</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Any further dissemination, distribution, reproduction, copying of the content of the document herein or the uploading thereof on other websites or use of content for any other commercial/unauthorized purposes in any way which could infringe the intellectual property rights of UpGrad or its contributors, is strictly prohibited.</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No graphics, images or photographs from any accompanying text in this document will be used separately for unauthorised purposes.</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No material in this document will be modified, adapted or altered in any way.</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No part of this document or UpGrad content may be reproduced or stored in any other web site or included in any public or private electronic retrieval system or service without UpGrad’s prior written permission.</a:t>
            </a:r>
            <a:endParaRPr/>
          </a:p>
          <a:p>
            <a:pPr marL="171450" marR="0" lvl="0" indent="-171450" algn="l" rtl="0">
              <a:lnSpc>
                <a:spcPct val="100000"/>
              </a:lnSpc>
              <a:spcBef>
                <a:spcPts val="0"/>
              </a:spcBef>
              <a:spcAft>
                <a:spcPts val="0"/>
              </a:spcAft>
              <a:buClr>
                <a:srgbClr val="000000"/>
              </a:buClr>
              <a:buSzPts val="1100"/>
              <a:buFont typeface="Arial"/>
              <a:buChar char="•"/>
            </a:pPr>
            <a:r>
              <a:rPr lang="en-IN" sz="1100" b="0" i="0" u="none" strike="noStrike" cap="none">
                <a:solidFill>
                  <a:srgbClr val="000000"/>
                </a:solidFill>
                <a:latin typeface="Arial"/>
                <a:ea typeface="Arial"/>
                <a:cs typeface="Arial"/>
                <a:sym typeface="Arial"/>
              </a:rPr>
              <a:t>Any rights not expressly granted in these terms are reserved.</a:t>
            </a:r>
            <a:endParaRPr/>
          </a:p>
        </p:txBody>
      </p:sp>
      <p:pic>
        <p:nvPicPr>
          <p:cNvPr id="1355" name="Google Shape;1355;p61"/>
          <p:cNvPicPr preferRelativeResize="0"/>
          <p:nvPr/>
        </p:nvPicPr>
        <p:blipFill rotWithShape="1">
          <a:blip r:embed="rId3">
            <a:alphaModFix/>
          </a:blip>
          <a:srcRect/>
          <a:stretch/>
        </p:blipFill>
        <p:spPr>
          <a:xfrm>
            <a:off x="7582370" y="0"/>
            <a:ext cx="1356541" cy="15774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2"/>
          <p:cNvSpPr txBox="1">
            <a:spLocks noGrp="1"/>
          </p:cNvSpPr>
          <p:nvPr>
            <p:ph type="title"/>
          </p:nvPr>
        </p:nvSpPr>
        <p:spPr>
          <a:xfrm>
            <a:off x="316674" y="121975"/>
            <a:ext cx="4311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Template</a:t>
            </a:r>
            <a:endParaRPr/>
          </a:p>
        </p:txBody>
      </p:sp>
      <p:sp>
        <p:nvSpPr>
          <p:cNvPr id="690" name="Google Shape;690;p12"/>
          <p:cNvSpPr txBox="1"/>
          <p:nvPr/>
        </p:nvSpPr>
        <p:spPr>
          <a:xfrm>
            <a:off x="630250" y="2072950"/>
            <a:ext cx="2111700" cy="13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2"/>
          <p:cNvSpPr txBox="1"/>
          <p:nvPr/>
        </p:nvSpPr>
        <p:spPr>
          <a:xfrm>
            <a:off x="782650" y="2225350"/>
            <a:ext cx="2111700" cy="13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2"/>
          <p:cNvSpPr txBox="1"/>
          <p:nvPr/>
        </p:nvSpPr>
        <p:spPr>
          <a:xfrm>
            <a:off x="935050" y="2377750"/>
            <a:ext cx="2111700" cy="13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2"/>
          <p:cNvSpPr txBox="1"/>
          <p:nvPr/>
        </p:nvSpPr>
        <p:spPr>
          <a:xfrm>
            <a:off x="1087450" y="2530150"/>
            <a:ext cx="2111700" cy="13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2"/>
          <p:cNvSpPr txBox="1"/>
          <p:nvPr/>
        </p:nvSpPr>
        <p:spPr>
          <a:xfrm>
            <a:off x="3516150" y="1004350"/>
            <a:ext cx="2111700" cy="13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2"/>
          <p:cNvSpPr txBox="1"/>
          <p:nvPr/>
        </p:nvSpPr>
        <p:spPr>
          <a:xfrm>
            <a:off x="51850" y="2974109"/>
            <a:ext cx="3030680" cy="2169391"/>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000000"/>
                </a:solidFill>
                <a:latin typeface="Calibri"/>
                <a:ea typeface="Calibri"/>
                <a:cs typeface="Calibri"/>
                <a:sym typeface="Calibri"/>
              </a:rPr>
              <a:t>Bargaining Power of Suppliers</a:t>
            </a:r>
            <a:endParaRPr sz="1600" b="1" i="0" u="none" strike="noStrike" cap="none">
              <a:solidFill>
                <a:srgbClr val="000000"/>
              </a:solidFill>
              <a:latin typeface="Calibri"/>
              <a:ea typeface="Calibri"/>
              <a:cs typeface="Calibri"/>
              <a:sym typeface="Calibri"/>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Suppliers have the power to negotiate with the buyers</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suppliers can set up their own websites for selling directly to increase their margins</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Logout campaigns held by the suppliers union against forced discounting model</a:t>
            </a:r>
            <a:endParaRPr sz="1800" b="1" i="0" u="none" strike="noStrike" cap="none">
              <a:solidFill>
                <a:srgbClr val="000000"/>
              </a:solidFill>
              <a:latin typeface="Calibri"/>
              <a:ea typeface="Calibri"/>
              <a:cs typeface="Calibri"/>
              <a:sym typeface="Calibri"/>
            </a:endParaRPr>
          </a:p>
        </p:txBody>
      </p:sp>
      <p:sp>
        <p:nvSpPr>
          <p:cNvPr id="696" name="Google Shape;696;p12"/>
          <p:cNvSpPr/>
          <p:nvPr/>
        </p:nvSpPr>
        <p:spPr>
          <a:xfrm>
            <a:off x="3112655" y="1004350"/>
            <a:ext cx="2867974" cy="3881686"/>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000000"/>
                </a:solidFill>
                <a:latin typeface="Calibri"/>
                <a:ea typeface="Calibri"/>
                <a:cs typeface="Calibri"/>
                <a:sym typeface="Calibri"/>
              </a:rPr>
              <a:t>Competitive Rivalry</a:t>
            </a:r>
            <a:endParaRPr sz="1600" b="1" i="0" u="none" strike="noStrike" cap="none">
              <a:solidFill>
                <a:srgbClr val="000000"/>
              </a:solidFill>
              <a:latin typeface="Calibri"/>
              <a:ea typeface="Calibri"/>
              <a:cs typeface="Calibri"/>
              <a:sym typeface="Calibri"/>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There are a lot of players with similar products and also the switching cost is low</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brand loyalty among consumers is low</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major players have somewhat equal market share and it is tough to increase market share</a:t>
            </a:r>
            <a:endParaRPr sz="1800" b="1" i="0" u="none" strike="noStrike" cap="none">
              <a:solidFill>
                <a:srgbClr val="000000"/>
              </a:solidFill>
              <a:latin typeface="Calibri"/>
              <a:ea typeface="Calibri"/>
              <a:cs typeface="Calibri"/>
              <a:sym typeface="Calibri"/>
            </a:endParaRPr>
          </a:p>
        </p:txBody>
      </p:sp>
      <p:sp>
        <p:nvSpPr>
          <p:cNvPr id="697" name="Google Shape;697;p12"/>
          <p:cNvSpPr txBox="1"/>
          <p:nvPr/>
        </p:nvSpPr>
        <p:spPr>
          <a:xfrm>
            <a:off x="81975" y="685737"/>
            <a:ext cx="3030680" cy="1886013"/>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000000"/>
                </a:solidFill>
                <a:latin typeface="Calibri"/>
                <a:ea typeface="Calibri"/>
                <a:cs typeface="Calibri"/>
                <a:sym typeface="Calibri"/>
              </a:rPr>
              <a:t>Threat of Entry</a:t>
            </a:r>
            <a:endParaRPr sz="1600" b="1" i="0" u="none" strike="noStrike" cap="none">
              <a:solidFill>
                <a:srgbClr val="000000"/>
              </a:solidFill>
              <a:latin typeface="Calibri"/>
              <a:ea typeface="Calibri"/>
              <a:cs typeface="Calibri"/>
              <a:sym typeface="Calibri"/>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There is no differentiation in the products</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initial investment required is low</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It is easy to setup an online presence and deliver goods using various logistics providers</a:t>
            </a:r>
            <a:endParaRPr sz="1800" b="0" i="0" u="none" strike="noStrike" cap="none">
              <a:solidFill>
                <a:srgbClr val="000000"/>
              </a:solidFill>
              <a:latin typeface="Calibri"/>
              <a:ea typeface="Calibri"/>
              <a:cs typeface="Calibri"/>
              <a:sym typeface="Calibri"/>
            </a:endParaRPr>
          </a:p>
        </p:txBody>
      </p:sp>
      <p:sp>
        <p:nvSpPr>
          <p:cNvPr id="698" name="Google Shape;698;p12"/>
          <p:cNvSpPr txBox="1"/>
          <p:nvPr/>
        </p:nvSpPr>
        <p:spPr>
          <a:xfrm>
            <a:off x="5980629" y="3177309"/>
            <a:ext cx="3081395" cy="1912054"/>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IN" sz="1600" b="1" i="0" u="none" strike="noStrike" cap="none">
                <a:solidFill>
                  <a:srgbClr val="000000"/>
                </a:solidFill>
                <a:latin typeface="Calibri"/>
                <a:ea typeface="Calibri"/>
                <a:cs typeface="Calibri"/>
                <a:sym typeface="Calibri"/>
              </a:rPr>
              <a:t>Threat of Substitutes</a:t>
            </a:r>
            <a:endParaRPr sz="1600" b="1" i="0" u="none" strike="noStrike" cap="none">
              <a:solidFill>
                <a:srgbClr val="000000"/>
              </a:solidFill>
              <a:latin typeface="Calibri"/>
              <a:ea typeface="Calibri"/>
              <a:cs typeface="Calibri"/>
              <a:sym typeface="Calibri"/>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Cheaper products with equal or higher quality are available</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Due to low switching cost the industry is highly price-sensitive</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Substitute products perform similarly or better</a:t>
            </a:r>
            <a:endParaRPr sz="1800" b="1" i="0" u="none" strike="noStrike" cap="none">
              <a:solidFill>
                <a:srgbClr val="000000"/>
              </a:solidFill>
              <a:latin typeface="Calibri"/>
              <a:ea typeface="Calibri"/>
              <a:cs typeface="Calibri"/>
              <a:sym typeface="Calibri"/>
            </a:endParaRPr>
          </a:p>
        </p:txBody>
      </p:sp>
      <p:sp>
        <p:nvSpPr>
          <p:cNvPr id="699" name="Google Shape;699;p12"/>
          <p:cNvSpPr txBox="1"/>
          <p:nvPr/>
        </p:nvSpPr>
        <p:spPr>
          <a:xfrm>
            <a:off x="5980629" y="685738"/>
            <a:ext cx="3081395" cy="2371498"/>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000000"/>
                </a:solidFill>
                <a:latin typeface="Calibri"/>
                <a:ea typeface="Calibri"/>
                <a:cs typeface="Calibri"/>
                <a:sym typeface="Calibri"/>
              </a:rPr>
              <a:t>Bargaining Power of Buyers</a:t>
            </a:r>
            <a:endParaRPr sz="1600" b="1" i="0" u="none" strike="noStrike" cap="none">
              <a:solidFill>
                <a:srgbClr val="000000"/>
              </a:solidFill>
              <a:latin typeface="Calibri"/>
              <a:ea typeface="Calibri"/>
              <a:cs typeface="Calibri"/>
              <a:sym typeface="Calibri"/>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number of buyers in the market is quite large and most are highly price-sensitive</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As the products being sold do not have strong differentiation it is hard for sellers to negotiate with buyers</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Buyers can easily compare the prices. Deals across various sellers and end up choosing the cheapest one</a:t>
            </a:r>
            <a:endParaRPr sz="1800" b="1"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sp>
        <p:nvSpPr>
          <p:cNvPr id="705" name="Google Shape;705;p13"/>
          <p:cNvSpPr txBox="1"/>
          <p:nvPr/>
        </p:nvSpPr>
        <p:spPr>
          <a:xfrm>
            <a:off x="251775" y="995124"/>
            <a:ext cx="6402300" cy="35613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dk1"/>
                </a:solidFill>
                <a:latin typeface="Calibri"/>
                <a:ea typeface="Calibri"/>
                <a:cs typeface="Calibri"/>
                <a:sym typeface="Calibri"/>
              </a:rPr>
              <a:t>List of major players in the online food-tech industry in India</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Swiggy</a:t>
            </a:r>
            <a:endParaRPr sz="1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Zomato</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FreshMenu</a:t>
            </a:r>
            <a:endParaRPr sz="1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Faasos</a:t>
            </a:r>
            <a:endParaRPr sz="1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Dunzo</a:t>
            </a:r>
            <a:endParaRPr sz="1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Box8</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Masala box</a:t>
            </a:r>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0" u="none" strike="noStrike" cap="none">
                <a:solidFill>
                  <a:schemeClr val="dk1"/>
                </a:solidFill>
                <a:latin typeface="Calibri"/>
                <a:ea typeface="Calibri"/>
                <a:cs typeface="Calibri"/>
                <a:sym typeface="Calibri"/>
              </a:rPr>
              <a:t>Two direct competitors for our product are – </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Swiggy</a:t>
            </a:r>
            <a:endParaRPr sz="1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chemeClr val="dk1"/>
                </a:solidFill>
                <a:latin typeface="Calibri"/>
                <a:ea typeface="Calibri"/>
                <a:cs typeface="Calibri"/>
                <a:sym typeface="Calibri"/>
              </a:rPr>
              <a:t>Masala box</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a:t>
            </a:r>
            <a:endParaRPr dirty="0"/>
          </a:p>
        </p:txBody>
      </p:sp>
      <p:graphicFrame>
        <p:nvGraphicFramePr>
          <p:cNvPr id="5" name="Table 4">
            <a:extLst>
              <a:ext uri="{FF2B5EF4-FFF2-40B4-BE49-F238E27FC236}">
                <a16:creationId xmlns:a16="http://schemas.microsoft.com/office/drawing/2014/main" id="{2A665965-146E-3746-AB26-68AFC10B0B65}"/>
              </a:ext>
            </a:extLst>
          </p:cNvPr>
          <p:cNvGraphicFramePr>
            <a:graphicFrameLocks noGrp="1"/>
          </p:cNvGraphicFramePr>
          <p:nvPr/>
        </p:nvGraphicFramePr>
        <p:xfrm>
          <a:off x="316676" y="1173278"/>
          <a:ext cx="8567444" cy="3879660"/>
        </p:xfrm>
        <a:graphic>
          <a:graphicData uri="http://schemas.openxmlformats.org/drawingml/2006/table">
            <a:tbl>
              <a:tblPr firstRow="1" bandRow="1">
                <a:tableStyleId>{5C22544A-7EE6-4342-B048-85BDC9FD1C3A}</a:tableStyleId>
              </a:tblPr>
              <a:tblGrid>
                <a:gridCol w="1175242">
                  <a:extLst>
                    <a:ext uri="{9D8B030D-6E8A-4147-A177-3AD203B41FA5}">
                      <a16:colId xmlns:a16="http://schemas.microsoft.com/office/drawing/2014/main" val="3708301343"/>
                    </a:ext>
                  </a:extLst>
                </a:gridCol>
                <a:gridCol w="1398813">
                  <a:extLst>
                    <a:ext uri="{9D8B030D-6E8A-4147-A177-3AD203B41FA5}">
                      <a16:colId xmlns:a16="http://schemas.microsoft.com/office/drawing/2014/main" val="1738539541"/>
                    </a:ext>
                  </a:extLst>
                </a:gridCol>
                <a:gridCol w="3115433">
                  <a:extLst>
                    <a:ext uri="{9D8B030D-6E8A-4147-A177-3AD203B41FA5}">
                      <a16:colId xmlns:a16="http://schemas.microsoft.com/office/drawing/2014/main" val="4234363536"/>
                    </a:ext>
                  </a:extLst>
                </a:gridCol>
                <a:gridCol w="2877956">
                  <a:extLst>
                    <a:ext uri="{9D8B030D-6E8A-4147-A177-3AD203B41FA5}">
                      <a16:colId xmlns:a16="http://schemas.microsoft.com/office/drawing/2014/main" val="676748796"/>
                    </a:ext>
                  </a:extLst>
                </a:gridCol>
              </a:tblGrid>
              <a:tr h="421765">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1232855">
                <a:tc rowSpan="2">
                  <a:txBody>
                    <a:bodyPr/>
                    <a:lstStyle/>
                    <a:p>
                      <a:pPr algn="l"/>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Company specific</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anchor="ctr">
                    <a:solidFill>
                      <a:schemeClr val="accent4">
                        <a:lumMod val="20000"/>
                        <a:lumOff val="80000"/>
                      </a:schemeClr>
                    </a:solidFill>
                  </a:tcPr>
                </a:tc>
                <a:tc>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Goal</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Swiggy's</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objective is to integrate with restaurant partners and provide an optimal experience to our customers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We are a group of food enthusiasts, working towards a collective goal of making homemade food door deliverable to the urban population.</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594127671"/>
                  </a:ext>
                </a:extLst>
              </a:tr>
              <a:tr h="1965482">
                <a:tc vMerge="1">
                  <a:txBody>
                    <a:bodyPr/>
                    <a:lstStyle/>
                    <a:p>
                      <a:pPr algn="l"/>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anchor="ctr">
                    <a:solidFill>
                      <a:schemeClr val="accent4">
                        <a:lumMod val="20000"/>
                        <a:lumOff val="80000"/>
                      </a:schemeClr>
                    </a:solidFill>
                  </a:tcPr>
                </a:tc>
                <a:tc>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Mission</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Swiggy's</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vision is to elevate the quality of life of urban consumers by offering unparalleled convenience</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Good food should be convenient, diverse, healthy, and above all delicious. We are redefining the ordering in experience with a vertically integrated food delivery company. By leveraging a vast home chef network and our own logistics team, we provide a tastier, healthier alternative to eating commercially prepared food.</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975621643"/>
                  </a:ext>
                </a:extLst>
              </a:tr>
            </a:tbl>
          </a:graphicData>
        </a:graphic>
      </p:graphicFrame>
      <p:sp>
        <p:nvSpPr>
          <p:cNvPr id="2" name="TextBox 1">
            <a:extLst>
              <a:ext uri="{FF2B5EF4-FFF2-40B4-BE49-F238E27FC236}">
                <a16:creationId xmlns:a16="http://schemas.microsoft.com/office/drawing/2014/main" id="{CB6CC3FA-EBB0-7F46-96E5-E63A74FDD9BE}"/>
              </a:ext>
            </a:extLst>
          </p:cNvPr>
          <p:cNvSpPr txBox="1"/>
          <p:nvPr/>
        </p:nvSpPr>
        <p:spPr>
          <a:xfrm>
            <a:off x="490888" y="7129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96578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6C935762-CFD5-F64B-B1B5-F4A5C51CF86C}"/>
              </a:ext>
            </a:extLst>
          </p:cNvPr>
          <p:cNvGraphicFramePr>
            <a:graphicFrameLocks noGrp="1"/>
          </p:cNvGraphicFramePr>
          <p:nvPr/>
        </p:nvGraphicFramePr>
        <p:xfrm>
          <a:off x="316676" y="1182903"/>
          <a:ext cx="8577068" cy="3009830"/>
        </p:xfrm>
        <a:graphic>
          <a:graphicData uri="http://schemas.openxmlformats.org/drawingml/2006/table">
            <a:tbl>
              <a:tblPr firstRow="1" bandRow="1">
                <a:tableStyleId>{5C22544A-7EE6-4342-B048-85BDC9FD1C3A}</a:tableStyleId>
              </a:tblPr>
              <a:tblGrid>
                <a:gridCol w="1050111">
                  <a:extLst>
                    <a:ext uri="{9D8B030D-6E8A-4147-A177-3AD203B41FA5}">
                      <a16:colId xmlns:a16="http://schemas.microsoft.com/office/drawing/2014/main" val="3708301343"/>
                    </a:ext>
                  </a:extLst>
                </a:gridCol>
                <a:gridCol w="1405289">
                  <a:extLst>
                    <a:ext uri="{9D8B030D-6E8A-4147-A177-3AD203B41FA5}">
                      <a16:colId xmlns:a16="http://schemas.microsoft.com/office/drawing/2014/main" val="1738539541"/>
                    </a:ext>
                  </a:extLst>
                </a:gridCol>
                <a:gridCol w="3389882">
                  <a:extLst>
                    <a:ext uri="{9D8B030D-6E8A-4147-A177-3AD203B41FA5}">
                      <a16:colId xmlns:a16="http://schemas.microsoft.com/office/drawing/2014/main" val="4234363536"/>
                    </a:ext>
                  </a:extLst>
                </a:gridCol>
                <a:gridCol w="2731786">
                  <a:extLst>
                    <a:ext uri="{9D8B030D-6E8A-4147-A177-3AD203B41FA5}">
                      <a16:colId xmlns:a16="http://schemas.microsoft.com/office/drawing/2014/main" val="676748796"/>
                    </a:ext>
                  </a:extLst>
                </a:gridCol>
              </a:tblGrid>
              <a:tr h="443766">
                <a:tc>
                  <a:txBody>
                    <a:bodyPr/>
                    <a:lstStyle/>
                    <a:p>
                      <a:pPr algn="ctr"/>
                      <a:endParaRPr lang="en-US" sz="1600" dirty="0"/>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800404">
                <a:tc rowSpan="3">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Company specific</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 of employees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12,609</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22</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594127671"/>
                  </a:ext>
                </a:extLst>
              </a:tr>
              <a:tr h="800404">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Investment funding</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In Apr, 2020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invested in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Fingerflix</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company which is a semi-cooked food delivery company that creates delightful experience for customers.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No external funding</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r h="820780">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Revenue details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$181.6M</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&lt; $ 1M</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807295659"/>
                  </a:ext>
                </a:extLst>
              </a:tr>
            </a:tbl>
          </a:graphicData>
        </a:graphic>
      </p:graphicFrame>
      <p:sp>
        <p:nvSpPr>
          <p:cNvPr id="6" name="TextBox 5">
            <a:extLst>
              <a:ext uri="{FF2B5EF4-FFF2-40B4-BE49-F238E27FC236}">
                <a16:creationId xmlns:a16="http://schemas.microsoft.com/office/drawing/2014/main" id="{B7A0861E-D85F-494E-8234-95479CD55B87}"/>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89334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411B0DDF-E0AC-0F40-BCA1-FAC3680E78B3}"/>
              </a:ext>
            </a:extLst>
          </p:cNvPr>
          <p:cNvGraphicFramePr>
            <a:graphicFrameLocks noGrp="1"/>
          </p:cNvGraphicFramePr>
          <p:nvPr/>
        </p:nvGraphicFramePr>
        <p:xfrm>
          <a:off x="110211" y="1140313"/>
          <a:ext cx="8923577" cy="2555788"/>
        </p:xfrm>
        <a:graphic>
          <a:graphicData uri="http://schemas.openxmlformats.org/drawingml/2006/table">
            <a:tbl>
              <a:tblPr firstRow="1" bandRow="1">
                <a:tableStyleId>{5C22544A-7EE6-4342-B048-85BDC9FD1C3A}</a:tableStyleId>
              </a:tblPr>
              <a:tblGrid>
                <a:gridCol w="1092947">
                  <a:extLst>
                    <a:ext uri="{9D8B030D-6E8A-4147-A177-3AD203B41FA5}">
                      <a16:colId xmlns:a16="http://schemas.microsoft.com/office/drawing/2014/main" val="3708301343"/>
                    </a:ext>
                  </a:extLst>
                </a:gridCol>
                <a:gridCol w="1406053">
                  <a:extLst>
                    <a:ext uri="{9D8B030D-6E8A-4147-A177-3AD203B41FA5}">
                      <a16:colId xmlns:a16="http://schemas.microsoft.com/office/drawing/2014/main" val="1738539541"/>
                    </a:ext>
                  </a:extLst>
                </a:gridCol>
                <a:gridCol w="3435454">
                  <a:extLst>
                    <a:ext uri="{9D8B030D-6E8A-4147-A177-3AD203B41FA5}">
                      <a16:colId xmlns:a16="http://schemas.microsoft.com/office/drawing/2014/main" val="4234363536"/>
                    </a:ext>
                  </a:extLst>
                </a:gridCol>
                <a:gridCol w="2989123">
                  <a:extLst>
                    <a:ext uri="{9D8B030D-6E8A-4147-A177-3AD203B41FA5}">
                      <a16:colId xmlns:a16="http://schemas.microsoft.com/office/drawing/2014/main" val="676748796"/>
                    </a:ext>
                  </a:extLst>
                </a:gridCol>
              </a:tblGrid>
              <a:tr h="526473">
                <a:tc>
                  <a:txBody>
                    <a:bodyPr/>
                    <a:lstStyle/>
                    <a:p>
                      <a:pPr algn="ctr"/>
                      <a:endParaRPr lang="en-US" sz="1400" dirty="0">
                        <a:latin typeface="Calibri" panose="020F0502020204030204" pitchFamily="34" charset="0"/>
                        <a:cs typeface="Calibri" panose="020F0502020204030204" pitchFamily="34" charset="0"/>
                      </a:endParaRPr>
                    </a:p>
                  </a:txBody>
                  <a:tcPr marT="41564" marB="41564"/>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marT="41564" marB="41564"/>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marT="41564" marB="41564"/>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marT="41564" marB="41564"/>
                </a:tc>
                <a:extLst>
                  <a:ext uri="{0D108BD9-81ED-4DB2-BD59-A6C34878D82A}">
                    <a16:rowId xmlns:a16="http://schemas.microsoft.com/office/drawing/2014/main" val="813337290"/>
                  </a:ext>
                </a:extLst>
              </a:tr>
              <a:tr h="2029315">
                <a:tc>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Company specific</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marT="50292" marB="50292"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Founder's profile</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T="41564" marB="41564"/>
                </a:tc>
                <a:tc>
                  <a:txBody>
                    <a:bodyPr/>
                    <a:lstStyle/>
                    <a:p>
                      <a:pPr marL="342900" indent="-342900">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Sriharsha</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Majety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(CEO and Co-founder) </a:t>
                      </a:r>
                    </a:p>
                    <a:p>
                      <a:pPr marL="342900" indent="-342900">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Higher education - PGDM, Finance from Indian institute of Management, Calcutta</a:t>
                      </a:r>
                    </a:p>
                    <a:p>
                      <a:pPr marL="342900" indent="-342900">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10 years of rich experience </a:t>
                      </a:r>
                    </a:p>
                    <a:p>
                      <a:pPr marL="342900" indent="-342900">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Earlier he was a co-founder of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Bundl</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T="41564" marB="41564"/>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Harsha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Thachery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(Founder &amp; CEO)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Higher education - CA from The Institute Of Chartered Accountants Of India.</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9 Years and 8 months of rich experience</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Earlier worked as a GM at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ChaYoWo</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games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T="41564" marB="41564"/>
                </a:tc>
                <a:extLst>
                  <a:ext uri="{0D108BD9-81ED-4DB2-BD59-A6C34878D82A}">
                    <a16:rowId xmlns:a16="http://schemas.microsoft.com/office/drawing/2014/main" val="3594127671"/>
                  </a:ext>
                </a:extLst>
              </a:tr>
            </a:tbl>
          </a:graphicData>
        </a:graphic>
      </p:graphicFrame>
      <p:sp>
        <p:nvSpPr>
          <p:cNvPr id="6" name="TextBox 5">
            <a:extLst>
              <a:ext uri="{FF2B5EF4-FFF2-40B4-BE49-F238E27FC236}">
                <a16:creationId xmlns:a16="http://schemas.microsoft.com/office/drawing/2014/main" id="{3E1EBDCA-9832-A149-8D4F-4872C18D3F69}"/>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115301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6BE20D99-F5FC-554C-965F-0743417352B7}"/>
              </a:ext>
            </a:extLst>
          </p:cNvPr>
          <p:cNvGraphicFramePr>
            <a:graphicFrameLocks noGrp="1"/>
          </p:cNvGraphicFramePr>
          <p:nvPr/>
        </p:nvGraphicFramePr>
        <p:xfrm>
          <a:off x="316676" y="1182903"/>
          <a:ext cx="8644444" cy="3537649"/>
        </p:xfrm>
        <a:graphic>
          <a:graphicData uri="http://schemas.openxmlformats.org/drawingml/2006/table">
            <a:tbl>
              <a:tblPr firstRow="1" bandRow="1">
                <a:tableStyleId>{5C22544A-7EE6-4342-B048-85BDC9FD1C3A}</a:tableStyleId>
              </a:tblPr>
              <a:tblGrid>
                <a:gridCol w="1223366">
                  <a:extLst>
                    <a:ext uri="{9D8B030D-6E8A-4147-A177-3AD203B41FA5}">
                      <a16:colId xmlns:a16="http://schemas.microsoft.com/office/drawing/2014/main" val="3708301343"/>
                    </a:ext>
                  </a:extLst>
                </a:gridCol>
                <a:gridCol w="1520792">
                  <a:extLst>
                    <a:ext uri="{9D8B030D-6E8A-4147-A177-3AD203B41FA5}">
                      <a16:colId xmlns:a16="http://schemas.microsoft.com/office/drawing/2014/main" val="1738539541"/>
                    </a:ext>
                  </a:extLst>
                </a:gridCol>
                <a:gridCol w="3311090">
                  <a:extLst>
                    <a:ext uri="{9D8B030D-6E8A-4147-A177-3AD203B41FA5}">
                      <a16:colId xmlns:a16="http://schemas.microsoft.com/office/drawing/2014/main" val="4234363536"/>
                    </a:ext>
                  </a:extLst>
                </a:gridCol>
                <a:gridCol w="2589196">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3207868">
                <a:tc>
                  <a:txBody>
                    <a:bodyPr/>
                    <a:lstStyle/>
                    <a:p>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Company specific</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Acquisitions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So far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acquired 3 companies – </a:t>
                      </a:r>
                    </a:p>
                    <a:p>
                      <a:pPr marL="342900" indent="-342900">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Kint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Kint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is an AI-based sports analytics platform that offers ball trajectory tracking, facial recognition and plane surface detection solutions. </a:t>
                      </a:r>
                    </a:p>
                    <a:p>
                      <a:pPr marL="342900" indent="-342900">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Supr</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Techlabs</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Pvt.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Ltd. -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Supr</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Daily is a subscription-based application that allows users to shop for milk, egg, fruits and vegetables. </a:t>
                      </a:r>
                    </a:p>
                    <a:p>
                      <a:pPr marL="342900" indent="-342900">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Scootsy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Logistics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Pvt.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Ltd. -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Scootsy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is an online platform that enables users to search and order food from restaurants.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No acquisitions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594127671"/>
                  </a:ext>
                </a:extLst>
              </a:tr>
            </a:tbl>
          </a:graphicData>
        </a:graphic>
      </p:graphicFrame>
      <p:sp>
        <p:nvSpPr>
          <p:cNvPr id="6" name="TextBox 5">
            <a:extLst>
              <a:ext uri="{FF2B5EF4-FFF2-40B4-BE49-F238E27FC236}">
                <a16:creationId xmlns:a16="http://schemas.microsoft.com/office/drawing/2014/main" id="{A2AE6246-2F3E-124E-8F42-668E2D42F934}"/>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73704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C47156A0-2AA4-1F4C-951B-79B9C0DF3150}"/>
              </a:ext>
            </a:extLst>
          </p:cNvPr>
          <p:cNvGraphicFramePr>
            <a:graphicFrameLocks noGrp="1"/>
          </p:cNvGraphicFramePr>
          <p:nvPr/>
        </p:nvGraphicFramePr>
        <p:xfrm>
          <a:off x="316676" y="1184065"/>
          <a:ext cx="8018140" cy="2379366"/>
        </p:xfrm>
        <a:graphic>
          <a:graphicData uri="http://schemas.openxmlformats.org/drawingml/2006/table">
            <a:tbl>
              <a:tblPr firstRow="1" bandRow="1">
                <a:tableStyleId>{5C22544A-7EE6-4342-B048-85BDC9FD1C3A}</a:tableStyleId>
              </a:tblPr>
              <a:tblGrid>
                <a:gridCol w="1030861">
                  <a:extLst>
                    <a:ext uri="{9D8B030D-6E8A-4147-A177-3AD203B41FA5}">
                      <a16:colId xmlns:a16="http://schemas.microsoft.com/office/drawing/2014/main" val="3708301343"/>
                    </a:ext>
                  </a:extLst>
                </a:gridCol>
                <a:gridCol w="1530417">
                  <a:extLst>
                    <a:ext uri="{9D8B030D-6E8A-4147-A177-3AD203B41FA5}">
                      <a16:colId xmlns:a16="http://schemas.microsoft.com/office/drawing/2014/main" val="1738539541"/>
                    </a:ext>
                  </a:extLst>
                </a:gridCol>
                <a:gridCol w="3224463">
                  <a:extLst>
                    <a:ext uri="{9D8B030D-6E8A-4147-A177-3AD203B41FA5}">
                      <a16:colId xmlns:a16="http://schemas.microsoft.com/office/drawing/2014/main" val="4234363536"/>
                    </a:ext>
                  </a:extLst>
                </a:gridCol>
                <a:gridCol w="2232399">
                  <a:extLst>
                    <a:ext uri="{9D8B030D-6E8A-4147-A177-3AD203B41FA5}">
                      <a16:colId xmlns:a16="http://schemas.microsoft.com/office/drawing/2014/main" val="676748796"/>
                    </a:ext>
                  </a:extLst>
                </a:gridCol>
              </a:tblGrid>
              <a:tr h="356367">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74333">
                <a:tc rowSpan="3">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Company specific</a:t>
                      </a: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Target markets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are operating in over 500 cities in India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Bangalore (India)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r h="674333">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Founded</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rtl="0" fontAlgn="t"/>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2014</a:t>
                      </a:r>
                    </a:p>
                  </a:txBody>
                  <a:tcPr marL="28575" marR="28575" marT="19050" marB="19050"/>
                </a:tc>
                <a:tc>
                  <a:txBody>
                    <a:bodyPr/>
                    <a:lstStyle/>
                    <a:p>
                      <a:pPr rtl="0" fontAlgn="t"/>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2014</a:t>
                      </a:r>
                    </a:p>
                  </a:txBody>
                  <a:tcPr marL="28575" marR="28575" marT="19050" marB="19050"/>
                </a:tc>
                <a:extLst>
                  <a:ext uri="{0D108BD9-81ED-4DB2-BD59-A6C34878D82A}">
                    <a16:rowId xmlns:a16="http://schemas.microsoft.com/office/drawing/2014/main" val="4051212166"/>
                  </a:ext>
                </a:extLst>
              </a:tr>
              <a:tr h="674333">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Funding</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rtl="0" fontAlgn="t"/>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Total funding so far is $1.6B</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rtl="0" fontAlgn="t"/>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No info</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1106367254"/>
                  </a:ext>
                </a:extLst>
              </a:tr>
            </a:tbl>
          </a:graphicData>
        </a:graphic>
      </p:graphicFrame>
      <p:sp>
        <p:nvSpPr>
          <p:cNvPr id="6" name="TextBox 5">
            <a:extLst>
              <a:ext uri="{FF2B5EF4-FFF2-40B4-BE49-F238E27FC236}">
                <a16:creationId xmlns:a16="http://schemas.microsoft.com/office/drawing/2014/main" id="{366D03D8-401F-AC41-B594-243CEAFC80AE}"/>
              </a:ext>
            </a:extLst>
          </p:cNvPr>
          <p:cNvSpPr txBox="1"/>
          <p:nvPr/>
        </p:nvSpPr>
        <p:spPr>
          <a:xfrm>
            <a:off x="490888" y="674412"/>
            <a:ext cx="2392001" cy="307777"/>
          </a:xfrm>
          <a:prstGeom prst="rect">
            <a:avLst/>
          </a:prstGeom>
          <a:noFill/>
        </p:spPr>
        <p:txBody>
          <a:bodyPr wrap="none" rtlCol="0">
            <a:spAutoFit/>
          </a:bodyPr>
          <a:lstStyle/>
          <a:p>
            <a:r>
              <a:rPr lang="en-US" dirty="0"/>
              <a:t>SWIGGY Vs MASALA BOX</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643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C2463564-8E6A-854A-9062-1B7158CEF12F}"/>
              </a:ext>
            </a:extLst>
          </p:cNvPr>
          <p:cNvGraphicFramePr>
            <a:graphicFrameLocks noGrp="1"/>
          </p:cNvGraphicFramePr>
          <p:nvPr/>
        </p:nvGraphicFramePr>
        <p:xfrm>
          <a:off x="182584" y="1056854"/>
          <a:ext cx="8432027" cy="2962897"/>
        </p:xfrm>
        <a:graphic>
          <a:graphicData uri="http://schemas.openxmlformats.org/drawingml/2006/table">
            <a:tbl>
              <a:tblPr firstRow="1" bandRow="1">
                <a:tableStyleId>{5C22544A-7EE6-4342-B048-85BDC9FD1C3A}</a:tableStyleId>
              </a:tblPr>
              <a:tblGrid>
                <a:gridCol w="1107201">
                  <a:extLst>
                    <a:ext uri="{9D8B030D-6E8A-4147-A177-3AD203B41FA5}">
                      <a16:colId xmlns:a16="http://schemas.microsoft.com/office/drawing/2014/main" val="3708301343"/>
                    </a:ext>
                  </a:extLst>
                </a:gridCol>
                <a:gridCol w="1254142">
                  <a:extLst>
                    <a:ext uri="{9D8B030D-6E8A-4147-A177-3AD203B41FA5}">
                      <a16:colId xmlns:a16="http://schemas.microsoft.com/office/drawing/2014/main" val="1738539541"/>
                    </a:ext>
                  </a:extLst>
                </a:gridCol>
                <a:gridCol w="3385093">
                  <a:extLst>
                    <a:ext uri="{9D8B030D-6E8A-4147-A177-3AD203B41FA5}">
                      <a16:colId xmlns:a16="http://schemas.microsoft.com/office/drawing/2014/main" val="4234363536"/>
                    </a:ext>
                  </a:extLst>
                </a:gridCol>
                <a:gridCol w="2685591">
                  <a:extLst>
                    <a:ext uri="{9D8B030D-6E8A-4147-A177-3AD203B41FA5}">
                      <a16:colId xmlns:a16="http://schemas.microsoft.com/office/drawing/2014/main" val="676748796"/>
                    </a:ext>
                  </a:extLst>
                </a:gridCol>
              </a:tblGrid>
              <a:tr h="545157">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1mg</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err="1">
                          <a:solidFill>
                            <a:schemeClr val="bg1"/>
                          </a:solidFill>
                          <a:latin typeface="Calibri" panose="020F0502020204030204" pitchFamily="34" charset="0"/>
                          <a:ea typeface="+mn-ea"/>
                          <a:cs typeface="Calibri" panose="020F0502020204030204" pitchFamily="34" charset="0"/>
                          <a:sym typeface="Arial"/>
                        </a:rPr>
                        <a:t>PharmEasy</a:t>
                      </a:r>
                      <a:endPar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813337290"/>
                  </a:ext>
                </a:extLst>
              </a:tr>
              <a:tr h="535415">
                <a:tc rowSpan="3">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Target customers</a:t>
                      </a:r>
                    </a:p>
                  </a:txBody>
                  <a:tcPr anchor="ctr">
                    <a:solidFill>
                      <a:schemeClr val="accent6">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Product</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Food ordering app, they have both mobile and desktop application</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Masala box (100% homemade food delivery), they have both mobile and desktop application</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r h="794680">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Primary buyer/Decision maker</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Ordering food from restaurants </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Ordering groceries, food &amp; vegetables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Homemade daily meals order (breakfast/lunch/dinner)</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4051212166"/>
                  </a:ext>
                </a:extLst>
              </a:tr>
              <a:tr h="545157">
                <a:tc vMerge="1">
                  <a:txBody>
                    <a:bodyPr/>
                    <a:lstStyle/>
                    <a:p>
                      <a:endParaRPr lang="en-US"/>
                    </a:p>
                  </a:txBody>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Secondary buyer</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indent="-342900" rtl="0" fontAlgn="t">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Ginie</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 Anything the customer need, delivered. Pick-up, Drop or buy anything, from anywhere in your city.</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Providing customisable menu for the parties (Celebrate birthdays, promotions, housewarmings, anniversaries)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184172191"/>
                  </a:ext>
                </a:extLst>
              </a:tr>
            </a:tbl>
          </a:graphicData>
        </a:graphic>
      </p:graphicFrame>
      <p:sp>
        <p:nvSpPr>
          <p:cNvPr id="6" name="TextBox 5">
            <a:extLst>
              <a:ext uri="{FF2B5EF4-FFF2-40B4-BE49-F238E27FC236}">
                <a16:creationId xmlns:a16="http://schemas.microsoft.com/office/drawing/2014/main" id="{BE235690-EF55-CA43-88E6-40923CC09DD1}"/>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3177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C2463564-8E6A-854A-9062-1B7158CEF12F}"/>
              </a:ext>
            </a:extLst>
          </p:cNvPr>
          <p:cNvGraphicFramePr>
            <a:graphicFrameLocks noGrp="1"/>
          </p:cNvGraphicFramePr>
          <p:nvPr/>
        </p:nvGraphicFramePr>
        <p:xfrm>
          <a:off x="182584" y="1056854"/>
          <a:ext cx="8634156" cy="1728722"/>
        </p:xfrm>
        <a:graphic>
          <a:graphicData uri="http://schemas.openxmlformats.org/drawingml/2006/table">
            <a:tbl>
              <a:tblPr firstRow="1" bandRow="1">
                <a:tableStyleId>{5C22544A-7EE6-4342-B048-85BDC9FD1C3A}</a:tableStyleId>
              </a:tblPr>
              <a:tblGrid>
                <a:gridCol w="1133742">
                  <a:extLst>
                    <a:ext uri="{9D8B030D-6E8A-4147-A177-3AD203B41FA5}">
                      <a16:colId xmlns:a16="http://schemas.microsoft.com/office/drawing/2014/main" val="3708301343"/>
                    </a:ext>
                  </a:extLst>
                </a:gridCol>
                <a:gridCol w="1388373">
                  <a:extLst>
                    <a:ext uri="{9D8B030D-6E8A-4147-A177-3AD203B41FA5}">
                      <a16:colId xmlns:a16="http://schemas.microsoft.com/office/drawing/2014/main" val="1738539541"/>
                    </a:ext>
                  </a:extLst>
                </a:gridCol>
                <a:gridCol w="3362072">
                  <a:extLst>
                    <a:ext uri="{9D8B030D-6E8A-4147-A177-3AD203B41FA5}">
                      <a16:colId xmlns:a16="http://schemas.microsoft.com/office/drawing/2014/main" val="4234363536"/>
                    </a:ext>
                  </a:extLst>
                </a:gridCol>
                <a:gridCol w="2749969">
                  <a:extLst>
                    <a:ext uri="{9D8B030D-6E8A-4147-A177-3AD203B41FA5}">
                      <a16:colId xmlns:a16="http://schemas.microsoft.com/office/drawing/2014/main" val="676748796"/>
                    </a:ext>
                  </a:extLst>
                </a:gridCol>
              </a:tblGrid>
              <a:tr h="545157">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11835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chemeClr val="dk1"/>
                          </a:solidFill>
                          <a:latin typeface="Calibri" panose="020F0502020204030204" pitchFamily="34" charset="0"/>
                          <a:ea typeface="+mn-ea"/>
                          <a:cs typeface="Calibri" panose="020F0502020204030204" pitchFamily="34" charset="0"/>
                          <a:sym typeface="Lato"/>
                        </a:rPr>
                        <a:t>Target </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customers</a:t>
                      </a:r>
                    </a:p>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rgbClr val="E2F1D9"/>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Target customer</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Target audience - 18-35 demographic, which has easy access to a smartphone, is fluent with using apps to get services and looks towards online platforms to fulfil their daily necessities.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Urban population, those who want homemade food instead of restaurant food for a daily meals.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1106367254"/>
                  </a:ext>
                </a:extLst>
              </a:tr>
            </a:tbl>
          </a:graphicData>
        </a:graphic>
      </p:graphicFrame>
      <p:sp>
        <p:nvSpPr>
          <p:cNvPr id="6" name="TextBox 5">
            <a:extLst>
              <a:ext uri="{FF2B5EF4-FFF2-40B4-BE49-F238E27FC236}">
                <a16:creationId xmlns:a16="http://schemas.microsoft.com/office/drawing/2014/main" id="{BE235690-EF55-CA43-88E6-40923CC09DD1}"/>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2804472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2"/>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Submission Guidelines</a:t>
            </a:r>
            <a:endParaRPr/>
          </a:p>
        </p:txBody>
      </p:sp>
      <p:sp>
        <p:nvSpPr>
          <p:cNvPr id="623" name="Google Shape;623;p2"/>
          <p:cNvSpPr txBox="1"/>
          <p:nvPr/>
        </p:nvSpPr>
        <p:spPr>
          <a:xfrm>
            <a:off x="134400" y="1301975"/>
            <a:ext cx="8318400" cy="377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Submit the following parts of the project in this </a:t>
            </a:r>
            <a:r>
              <a:rPr lang="en-IN" sz="1400" b="1" i="1" u="none" strike="noStrike" cap="none">
                <a:solidFill>
                  <a:srgbClr val="000000"/>
                </a:solidFill>
                <a:latin typeface="Arial"/>
                <a:ea typeface="Arial"/>
                <a:cs typeface="Arial"/>
                <a:sym typeface="Arial"/>
              </a:rPr>
              <a:t>“Presentation’’</a:t>
            </a:r>
            <a:r>
              <a:rPr lang="en-IN" sz="1400" b="1" i="0" u="none" strike="noStrike" cap="none">
                <a:solidFill>
                  <a:srgbClr val="000000"/>
                </a:solidFill>
                <a:latin typeface="Arial"/>
                <a:ea typeface="Arial"/>
                <a:cs typeface="Arial"/>
                <a:sym typeface="Arial"/>
              </a:rPr>
              <a:t> </a:t>
            </a:r>
            <a:r>
              <a:rPr lang="en-IN" sz="1400" b="0" i="0" u="none" strike="noStrike" cap="none">
                <a:solidFill>
                  <a:srgbClr val="000000"/>
                </a:solidFill>
                <a:latin typeface="Arial"/>
                <a:ea typeface="Arial"/>
                <a:cs typeface="Arial"/>
                <a:sym typeface="Arial"/>
              </a:rPr>
              <a:t>file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1 - Understanding the market</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2 - User research </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5 - MVP Creation</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6 - Sketching</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7 - Wireframing &amp; Prototyping </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Submit the following part of the project in the template document provided on the platform.</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Part 3 - Business Model Canvas</a:t>
            </a:r>
            <a:endParaRPr/>
          </a:p>
          <a:p>
            <a:pPr marL="914400" marR="0" lvl="1" indent="-317500" algn="l" rtl="0">
              <a:lnSpc>
                <a:spcPct val="115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Part 4 - Product Artifacts</a:t>
            </a:r>
            <a:endParaRPr/>
          </a:p>
          <a:p>
            <a:pPr marL="1371600" marR="0" lvl="2" indent="-317500" algn="l" rtl="0">
              <a:lnSpc>
                <a:spcPct val="115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User Persona</a:t>
            </a:r>
            <a:endParaRPr/>
          </a:p>
          <a:p>
            <a:pPr marL="1371600" marR="0" lvl="2" indent="-317500" algn="l" rtl="0">
              <a:lnSpc>
                <a:spcPct val="115000"/>
              </a:lnSpc>
              <a:spcBef>
                <a:spcPts val="0"/>
              </a:spcBef>
              <a:spcAft>
                <a:spcPts val="0"/>
              </a:spcAft>
              <a:buClr>
                <a:schemeClr val="dk1"/>
              </a:buClr>
              <a:buSzPts val="1400"/>
              <a:buFont typeface="Arial"/>
              <a:buChar char="■"/>
            </a:pPr>
            <a:r>
              <a:rPr lang="en-IN" sz="1400" b="0" i="0" u="none" strike="noStrike" cap="none">
                <a:solidFill>
                  <a:schemeClr val="dk1"/>
                </a:solidFill>
                <a:latin typeface="Arial"/>
                <a:ea typeface="Arial"/>
                <a:cs typeface="Arial"/>
                <a:sym typeface="Arial"/>
              </a:rPr>
              <a:t>User Journey Map</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IN" sz="1400" b="1" i="0" u="none" strike="noStrike" cap="none">
                <a:solidFill>
                  <a:srgbClr val="000000"/>
                </a:solidFill>
                <a:latin typeface="Arial"/>
                <a:ea typeface="Arial"/>
                <a:cs typeface="Arial"/>
                <a:sym typeface="Arial"/>
              </a:rPr>
              <a:t>Note</a:t>
            </a:r>
            <a:r>
              <a:rPr lang="en-IN" sz="1400" b="0" i="0" u="none" strike="noStrike" cap="none">
                <a:solidFill>
                  <a:srgbClr val="000000"/>
                </a:solidFill>
                <a:latin typeface="Arial"/>
                <a:ea typeface="Arial"/>
                <a:cs typeface="Arial"/>
                <a:sym typeface="Arial"/>
              </a:rPr>
              <a:t>: Finally you have to add this </a:t>
            </a:r>
            <a:r>
              <a:rPr lang="en-IN" sz="1400" b="1" i="0" u="none" strike="noStrike" cap="none">
                <a:solidFill>
                  <a:srgbClr val="000000"/>
                </a:solidFill>
                <a:latin typeface="Arial"/>
                <a:ea typeface="Arial"/>
                <a:cs typeface="Arial"/>
                <a:sym typeface="Arial"/>
              </a:rPr>
              <a:t>Presentation &amp; other submission documents </a:t>
            </a:r>
            <a:r>
              <a:rPr lang="en-IN" sz="1400" b="0" i="0" u="none" strike="noStrike" cap="none">
                <a:solidFill>
                  <a:srgbClr val="000000"/>
                </a:solidFill>
                <a:latin typeface="Arial"/>
                <a:ea typeface="Arial"/>
                <a:cs typeface="Arial"/>
                <a:sym typeface="Arial"/>
              </a:rPr>
              <a:t>in a ZIP folder and upload it in the submission section on the platform. More details in slides to follow</a:t>
            </a:r>
            <a:endParaRPr/>
          </a:p>
        </p:txBody>
      </p:sp>
      <p:sp>
        <p:nvSpPr>
          <p:cNvPr id="624" name="Google Shape;624;p2"/>
          <p:cNvSpPr txBox="1"/>
          <p:nvPr/>
        </p:nvSpPr>
        <p:spPr>
          <a:xfrm>
            <a:off x="134400" y="736875"/>
            <a:ext cx="84528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After completing all the parts of the project, you will have to submit your responses in the following manner.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746F65AC-6A02-1141-B29D-CEC9D210822C}"/>
              </a:ext>
            </a:extLst>
          </p:cNvPr>
          <p:cNvGraphicFramePr>
            <a:graphicFrameLocks noGrp="1"/>
          </p:cNvGraphicFramePr>
          <p:nvPr/>
        </p:nvGraphicFramePr>
        <p:xfrm>
          <a:off x="316676" y="1105901"/>
          <a:ext cx="8731070" cy="3751912"/>
        </p:xfrm>
        <a:graphic>
          <a:graphicData uri="http://schemas.openxmlformats.org/drawingml/2006/table">
            <a:tbl>
              <a:tblPr firstRow="1" bandRow="1">
                <a:tableStyleId>{5C22544A-7EE6-4342-B048-85BDC9FD1C3A}</a:tableStyleId>
              </a:tblPr>
              <a:tblGrid>
                <a:gridCol w="1127113">
                  <a:extLst>
                    <a:ext uri="{9D8B030D-6E8A-4147-A177-3AD203B41FA5}">
                      <a16:colId xmlns:a16="http://schemas.microsoft.com/office/drawing/2014/main" val="3708301343"/>
                    </a:ext>
                  </a:extLst>
                </a:gridCol>
                <a:gridCol w="1289786">
                  <a:extLst>
                    <a:ext uri="{9D8B030D-6E8A-4147-A177-3AD203B41FA5}">
                      <a16:colId xmlns:a16="http://schemas.microsoft.com/office/drawing/2014/main" val="1738539541"/>
                    </a:ext>
                  </a:extLst>
                </a:gridCol>
                <a:gridCol w="3355000">
                  <a:extLst>
                    <a:ext uri="{9D8B030D-6E8A-4147-A177-3AD203B41FA5}">
                      <a16:colId xmlns:a16="http://schemas.microsoft.com/office/drawing/2014/main" val="4234363536"/>
                    </a:ext>
                  </a:extLst>
                </a:gridCol>
                <a:gridCol w="2959171">
                  <a:extLst>
                    <a:ext uri="{9D8B030D-6E8A-4147-A177-3AD203B41FA5}">
                      <a16:colId xmlns:a16="http://schemas.microsoft.com/office/drawing/2014/main" val="676748796"/>
                    </a:ext>
                  </a:extLst>
                </a:gridCol>
              </a:tblGrid>
              <a:tr h="460072">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2590931">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Business strategy</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It is working on an Aggregator model.</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have onboarded multiple restaurants to provide wide variety of food to the customers.</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also started delivering the daily essentials to the customers from their nearby shops.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It is working on an Aggregator model.</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have onboarded multiple local home kitchens those provide the daily meals that cooked in their kitchens to the customers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Customers can select the meal plan form the multiple options and register for the subscription to have daily meals from the local kitchens.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provide all the operational facilities to the home-made food suppliers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7" name="TextBox 6">
            <a:extLst>
              <a:ext uri="{FF2B5EF4-FFF2-40B4-BE49-F238E27FC236}">
                <a16:creationId xmlns:a16="http://schemas.microsoft.com/office/drawing/2014/main" id="{BC460C05-98A1-CA45-9C4C-A036823731EF}"/>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122860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70712B83-D9D9-BE48-B7AC-94BB80687844}"/>
              </a:ext>
            </a:extLst>
          </p:cNvPr>
          <p:cNvGraphicFramePr>
            <a:graphicFrameLocks noGrp="1"/>
          </p:cNvGraphicFramePr>
          <p:nvPr/>
        </p:nvGraphicFramePr>
        <p:xfrm>
          <a:off x="316676" y="1152126"/>
          <a:ext cx="8605943" cy="3621603"/>
        </p:xfrm>
        <a:graphic>
          <a:graphicData uri="http://schemas.openxmlformats.org/drawingml/2006/table">
            <a:tbl>
              <a:tblPr firstRow="1" bandRow="1">
                <a:tableStyleId>{5C22544A-7EE6-4342-B048-85BDC9FD1C3A}</a:tableStyleId>
              </a:tblPr>
              <a:tblGrid>
                <a:gridCol w="936856">
                  <a:extLst>
                    <a:ext uri="{9D8B030D-6E8A-4147-A177-3AD203B41FA5}">
                      <a16:colId xmlns:a16="http://schemas.microsoft.com/office/drawing/2014/main" val="3708301343"/>
                    </a:ext>
                  </a:extLst>
                </a:gridCol>
                <a:gridCol w="1400960">
                  <a:extLst>
                    <a:ext uri="{9D8B030D-6E8A-4147-A177-3AD203B41FA5}">
                      <a16:colId xmlns:a16="http://schemas.microsoft.com/office/drawing/2014/main" val="1738539541"/>
                    </a:ext>
                  </a:extLst>
                </a:gridCol>
                <a:gridCol w="3351365">
                  <a:extLst>
                    <a:ext uri="{9D8B030D-6E8A-4147-A177-3AD203B41FA5}">
                      <a16:colId xmlns:a16="http://schemas.microsoft.com/office/drawing/2014/main" val="4234363536"/>
                    </a:ext>
                  </a:extLst>
                </a:gridCol>
                <a:gridCol w="2916762">
                  <a:extLst>
                    <a:ext uri="{9D8B030D-6E8A-4147-A177-3AD203B41FA5}">
                      <a16:colId xmlns:a16="http://schemas.microsoft.com/office/drawing/2014/main" val="676748796"/>
                    </a:ext>
                  </a:extLst>
                </a:gridCol>
              </a:tblGrid>
              <a:tr h="390452">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738827">
                <a:tc rowSpan="3">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Value-added services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indent="-342900" rtl="0" fontAlgn="t">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sides &amp; Drinks is a value-added service where a customer can add/pair extra items to their orders to make it the perfect wholesome meal. These can be beverages, desserts, or accompaniments/extras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Providing food recipes </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Food blogs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1263998783"/>
                  </a:ext>
                </a:extLst>
              </a:tr>
              <a:tr h="594631">
                <a:tc vMerge="1">
                  <a:txBody>
                    <a:bodyPr/>
                    <a:lstStyle/>
                    <a:p>
                      <a:endParaRPr lang="en-US" dirty="0"/>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Geographical reach</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0" indent="0" rtl="0" fontAlgn="t">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Over 500 cities in India</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0" indent="0" rtl="0" fontAlgn="t">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Bangalore, India</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184172191"/>
                  </a:ext>
                </a:extLst>
              </a:tr>
              <a:tr h="1278962">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Revenue model</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indent="-342900" rtl="0" fontAlgn="t">
                        <a:buFont typeface="+mj-lt"/>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provide multiple services like food delivery, grocery delivery, meat shop, pet shop, Genie, and health Hub. They take commission in every deliveries.</a:t>
                      </a:r>
                    </a:p>
                    <a:p>
                      <a:pPr marL="342900" indent="-342900" rtl="0" fontAlgn="t">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also take nominal delivery charges.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provide the common platform where supplier and buyers meet. </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Commission on delivering the meal.</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Commission on Party orders.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1106367254"/>
                  </a:ext>
                </a:extLst>
              </a:tr>
            </a:tbl>
          </a:graphicData>
        </a:graphic>
      </p:graphicFrame>
      <p:sp>
        <p:nvSpPr>
          <p:cNvPr id="6" name="TextBox 5">
            <a:extLst>
              <a:ext uri="{FF2B5EF4-FFF2-40B4-BE49-F238E27FC236}">
                <a16:creationId xmlns:a16="http://schemas.microsoft.com/office/drawing/2014/main" id="{3F0D6888-1C89-8E46-8166-9CE38274F64E}"/>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135825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5673D0D8-A0A9-6340-9E40-730F2614BBFB}"/>
              </a:ext>
            </a:extLst>
          </p:cNvPr>
          <p:cNvGraphicFramePr>
            <a:graphicFrameLocks noGrp="1"/>
          </p:cNvGraphicFramePr>
          <p:nvPr/>
        </p:nvGraphicFramePr>
        <p:xfrm>
          <a:off x="316676" y="1051505"/>
          <a:ext cx="8615569" cy="3970020"/>
        </p:xfrm>
        <a:graphic>
          <a:graphicData uri="http://schemas.openxmlformats.org/drawingml/2006/table">
            <a:tbl>
              <a:tblPr firstRow="1" bandRow="1">
                <a:tableStyleId>{5C22544A-7EE6-4342-B048-85BDC9FD1C3A}</a:tableStyleId>
              </a:tblPr>
              <a:tblGrid>
                <a:gridCol w="1016654">
                  <a:extLst>
                    <a:ext uri="{9D8B030D-6E8A-4147-A177-3AD203B41FA5}">
                      <a16:colId xmlns:a16="http://schemas.microsoft.com/office/drawing/2014/main" val="3708301343"/>
                    </a:ext>
                  </a:extLst>
                </a:gridCol>
                <a:gridCol w="1323777">
                  <a:extLst>
                    <a:ext uri="{9D8B030D-6E8A-4147-A177-3AD203B41FA5}">
                      <a16:colId xmlns:a16="http://schemas.microsoft.com/office/drawing/2014/main" val="1738539541"/>
                    </a:ext>
                  </a:extLst>
                </a:gridCol>
                <a:gridCol w="3355114">
                  <a:extLst>
                    <a:ext uri="{9D8B030D-6E8A-4147-A177-3AD203B41FA5}">
                      <a16:colId xmlns:a16="http://schemas.microsoft.com/office/drawing/2014/main" val="4234363536"/>
                    </a:ext>
                  </a:extLst>
                </a:gridCol>
                <a:gridCol w="2920024">
                  <a:extLst>
                    <a:ext uri="{9D8B030D-6E8A-4147-A177-3AD203B41FA5}">
                      <a16:colId xmlns:a16="http://schemas.microsoft.com/office/drawing/2014/main" val="676748796"/>
                    </a:ext>
                  </a:extLst>
                </a:gridCol>
              </a:tblGrid>
              <a:tr h="251760">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14933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Shift in business model</a:t>
                      </a:r>
                    </a:p>
                  </a:txBody>
                  <a:tcPr/>
                </a:tc>
                <a:tc>
                  <a:txBody>
                    <a:bodyPr/>
                    <a:lstStyle/>
                    <a:p>
                      <a:pPr marL="342900" indent="-342900" rtl="0" fontAlgn="t">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Earlie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was into the food delivery only from the restaurants but now they are into everything. They have started delivering Groceries, Fruits &amp; vegetables. They are expanding their verticals to touch all the daily essential items that customers want. </a:t>
                      </a:r>
                    </a:p>
                    <a:p>
                      <a:pPr marL="342900" indent="-342900" rtl="0" fontAlgn="t">
                        <a:buFont typeface="+mj-lt"/>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launched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Instamart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in Gurugram with mission to deliver the groceries to their customers in just 45mins </a:t>
                      </a:r>
                    </a:p>
                    <a:p>
                      <a:pPr marL="342900" indent="-342900" rtl="0" fontAlgn="t">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have also started with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Ginie</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feature through which they will deliver anything you want, it can be parcel, lunch box, documents etc or if you want something from your nearby shop you can ask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to deliver it from there. </a:t>
                      </a:r>
                    </a:p>
                  </a:txBody>
                  <a:tcPr marL="28575" marR="28575" marT="19050" marB="19050"/>
                </a:tc>
                <a:tc>
                  <a:txBody>
                    <a:bodyPr/>
                    <a:lstStyle/>
                    <a:p>
                      <a:pPr marL="342900" indent="-342900" rtl="0" fontAlgn="t">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Masala box also started undertaking corporate orders and party orders to experiment the viability of additional revenue streams. But they found that the effort it took to run the corporate orders was unfeasible for a small start-up that works with home chef so they are not scaling up on corporate orders but they found party orders to be a good revenue stream. Now 2—30% revenue comes from party orders</a:t>
                      </a:r>
                    </a:p>
                  </a:txBody>
                  <a:tcPr marL="28575" marR="28575" marT="19050" marB="19050"/>
                </a:tc>
                <a:extLst>
                  <a:ext uri="{0D108BD9-81ED-4DB2-BD59-A6C34878D82A}">
                    <a16:rowId xmlns:a16="http://schemas.microsoft.com/office/drawing/2014/main" val="2037886180"/>
                  </a:ext>
                </a:extLst>
              </a:tr>
            </a:tbl>
          </a:graphicData>
        </a:graphic>
      </p:graphicFrame>
      <p:sp>
        <p:nvSpPr>
          <p:cNvPr id="6" name="TextBox 5">
            <a:extLst>
              <a:ext uri="{FF2B5EF4-FFF2-40B4-BE49-F238E27FC236}">
                <a16:creationId xmlns:a16="http://schemas.microsoft.com/office/drawing/2014/main" id="{6ABB062E-C278-9D4A-816D-DD11A32BFE63}"/>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93390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5673D0D8-A0A9-6340-9E40-730F2614BBFB}"/>
              </a:ext>
            </a:extLst>
          </p:cNvPr>
          <p:cNvGraphicFramePr>
            <a:graphicFrameLocks noGrp="1"/>
          </p:cNvGraphicFramePr>
          <p:nvPr/>
        </p:nvGraphicFramePr>
        <p:xfrm>
          <a:off x="316677" y="1051505"/>
          <a:ext cx="8702195" cy="3970020"/>
        </p:xfrm>
        <a:graphic>
          <a:graphicData uri="http://schemas.openxmlformats.org/drawingml/2006/table">
            <a:tbl>
              <a:tblPr firstRow="1" bandRow="1">
                <a:tableStyleId>{5C22544A-7EE6-4342-B048-85BDC9FD1C3A}</a:tableStyleId>
              </a:tblPr>
              <a:tblGrid>
                <a:gridCol w="1026875">
                  <a:extLst>
                    <a:ext uri="{9D8B030D-6E8A-4147-A177-3AD203B41FA5}">
                      <a16:colId xmlns:a16="http://schemas.microsoft.com/office/drawing/2014/main" val="3708301343"/>
                    </a:ext>
                  </a:extLst>
                </a:gridCol>
                <a:gridCol w="1337087">
                  <a:extLst>
                    <a:ext uri="{9D8B030D-6E8A-4147-A177-3AD203B41FA5}">
                      <a16:colId xmlns:a16="http://schemas.microsoft.com/office/drawing/2014/main" val="1738539541"/>
                    </a:ext>
                  </a:extLst>
                </a:gridCol>
                <a:gridCol w="3388848">
                  <a:extLst>
                    <a:ext uri="{9D8B030D-6E8A-4147-A177-3AD203B41FA5}">
                      <a16:colId xmlns:a16="http://schemas.microsoft.com/office/drawing/2014/main" val="4234363536"/>
                    </a:ext>
                  </a:extLst>
                </a:gridCol>
                <a:gridCol w="2949385">
                  <a:extLst>
                    <a:ext uri="{9D8B030D-6E8A-4147-A177-3AD203B41FA5}">
                      <a16:colId xmlns:a16="http://schemas.microsoft.com/office/drawing/2014/main" val="676748796"/>
                    </a:ext>
                  </a:extLst>
                </a:gridCol>
              </a:tblGrid>
              <a:tr h="251760">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14933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Shift in business model</a:t>
                      </a:r>
                    </a:p>
                  </a:txBody>
                  <a:tcPr/>
                </a:tc>
                <a:tc>
                  <a:txBody>
                    <a:bodyPr/>
                    <a:lstStyle/>
                    <a:p>
                      <a:pPr marL="342900" indent="-342900" rtl="0" fontAlgn="t">
                        <a:buFont typeface="+mj-lt"/>
                        <a:buAutoNum type="arabicPeriod" startAt="4"/>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recently launched a healthy food discovery part called the Health Hub in its app. The company has collaborated with nutritionists and top restaurants to offer special healthy foods for health-conscious customers. Health foods include gluten-free, high-protein, low-carb, organic, and more. This new feature is so far only available for Android users in Bangalore. However, the company has plans to expand it soon. </a:t>
                      </a:r>
                    </a:p>
                    <a:p>
                      <a:pPr marL="342900" indent="-342900" rtl="0" fontAlgn="t">
                        <a:buFont typeface="+mj-lt"/>
                        <a:buAutoNum type="arabicPeriod" startAt="4"/>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Due to COVID-19 restaurants are not getting any business so to cope up with this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introduced the credit system for the restaurants where they can get the raw material. </a:t>
                      </a:r>
                    </a:p>
                  </a:txBody>
                  <a:tcPr marL="28575" marR="28575" marT="19050" marB="19050"/>
                </a:tc>
                <a:tc>
                  <a:txBody>
                    <a:bodyPr/>
                    <a:lstStyle/>
                    <a:p>
                      <a:pPr marL="342900" indent="-342900" rtl="0" fontAlgn="t">
                        <a:buFont typeface="+mj-lt"/>
                        <a:buAutoNum type="arabicPeriod" startAt="2"/>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Due to COVID-19 they have to take some measures to continue doing business with more safety. They introduce the guidelines for their delivery partners, home chef partners &amp; customers. They have introduced a no contact delivery system. More info can be found on their website - </a:t>
                      </a:r>
                      <a:r>
                        <a:rPr lang="en-IN" sz="1400" b="0" i="0" u="sng" strike="noStrike" cap="none" dirty="0">
                          <a:solidFill>
                            <a:schemeClr val="dk1"/>
                          </a:solidFill>
                          <a:effectLst/>
                          <a:latin typeface="Calibri" panose="020F0502020204030204" pitchFamily="34" charset="0"/>
                          <a:ea typeface="+mn-ea"/>
                          <a:cs typeface="Calibri" panose="020F0502020204030204" pitchFamily="34" charset="0"/>
                          <a:sym typeface="Arial"/>
                          <a:hlinkClick r:id="rId3"/>
                        </a:rPr>
                        <a:t>https://www.masalabox.com/bangalore/your-safety-matters-to-us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037886180"/>
                  </a:ext>
                </a:extLst>
              </a:tr>
            </a:tbl>
          </a:graphicData>
        </a:graphic>
      </p:graphicFrame>
      <p:sp>
        <p:nvSpPr>
          <p:cNvPr id="6" name="TextBox 5">
            <a:extLst>
              <a:ext uri="{FF2B5EF4-FFF2-40B4-BE49-F238E27FC236}">
                <a16:creationId xmlns:a16="http://schemas.microsoft.com/office/drawing/2014/main" id="{6ABB062E-C278-9D4A-816D-DD11A32BFE63}"/>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645421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5673D0D8-A0A9-6340-9E40-730F2614BBFB}"/>
              </a:ext>
            </a:extLst>
          </p:cNvPr>
          <p:cNvGraphicFramePr>
            <a:graphicFrameLocks noGrp="1"/>
          </p:cNvGraphicFramePr>
          <p:nvPr/>
        </p:nvGraphicFramePr>
        <p:xfrm>
          <a:off x="316677" y="1051506"/>
          <a:ext cx="8702195" cy="3794760"/>
        </p:xfrm>
        <a:graphic>
          <a:graphicData uri="http://schemas.openxmlformats.org/drawingml/2006/table">
            <a:tbl>
              <a:tblPr firstRow="1" bandRow="1">
                <a:tableStyleId>{5C22544A-7EE6-4342-B048-85BDC9FD1C3A}</a:tableStyleId>
              </a:tblPr>
              <a:tblGrid>
                <a:gridCol w="1026875">
                  <a:extLst>
                    <a:ext uri="{9D8B030D-6E8A-4147-A177-3AD203B41FA5}">
                      <a16:colId xmlns:a16="http://schemas.microsoft.com/office/drawing/2014/main" val="3708301343"/>
                    </a:ext>
                  </a:extLst>
                </a:gridCol>
                <a:gridCol w="1337087">
                  <a:extLst>
                    <a:ext uri="{9D8B030D-6E8A-4147-A177-3AD203B41FA5}">
                      <a16:colId xmlns:a16="http://schemas.microsoft.com/office/drawing/2014/main" val="1738539541"/>
                    </a:ext>
                  </a:extLst>
                </a:gridCol>
                <a:gridCol w="3388848">
                  <a:extLst>
                    <a:ext uri="{9D8B030D-6E8A-4147-A177-3AD203B41FA5}">
                      <a16:colId xmlns:a16="http://schemas.microsoft.com/office/drawing/2014/main" val="4234363536"/>
                    </a:ext>
                  </a:extLst>
                </a:gridCol>
                <a:gridCol w="2949385">
                  <a:extLst>
                    <a:ext uri="{9D8B030D-6E8A-4147-A177-3AD203B41FA5}">
                      <a16:colId xmlns:a16="http://schemas.microsoft.com/office/drawing/2014/main" val="676748796"/>
                    </a:ext>
                  </a:extLst>
                </a:gridCol>
              </a:tblGrid>
              <a:tr h="291913">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1160076">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Shift in business model</a:t>
                      </a:r>
                    </a:p>
                  </a:txBody>
                  <a:tcPr/>
                </a:tc>
                <a:tc>
                  <a:txBody>
                    <a:bodyPr/>
                    <a:lstStyle/>
                    <a:p>
                      <a:pPr marL="342900" indent="-342900" rtl="0" fontAlgn="t">
                        <a:buFont typeface="+mj-lt"/>
                        <a:buAutoNum type="arabicPeriod" startAt="6"/>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introduced the no contact delivery system due to COVID-19 They are aggressively working on these new verticals after COVID-19 which impacted their restaurant delivery business.</a:t>
                      </a:r>
                    </a:p>
                    <a:p>
                      <a:pPr marL="342900" indent="-342900" rtl="0" fontAlgn="t">
                        <a:buFont typeface="+mj-lt"/>
                        <a:buAutoNum type="arabicPeriod" startAt="6"/>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introduce the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access to improve the supply power. They will provide the spaces to the restaurants in the areas where their presence is not there.</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Font typeface="+mj-lt"/>
                        <a:buAutoNum type="arabicPeriod"/>
                      </a:pP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037886180"/>
                  </a:ext>
                </a:extLst>
              </a:tr>
              <a:tr h="649507">
                <a:tc vMerge="1">
                  <a:txBody>
                    <a:bodyPr/>
                    <a:lstStyle/>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YOY revenue</a:t>
                      </a:r>
                    </a:p>
                  </a:txBody>
                  <a:tcPr/>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2017 – 1.5B</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2018 – 4.42B</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 11.28B</a:t>
                      </a:r>
                    </a:p>
                  </a:txBody>
                  <a:tcPr marL="28575" marR="28575" marT="19050" marB="19050"/>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Q1 – $5M</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Q2 – $9M</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Q3 – $9M</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Q4 – $9M</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2020- Q1 - $9M</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2020- Q2 - $3M</a:t>
                      </a:r>
                    </a:p>
                  </a:txBody>
                  <a:tcPr marL="28575" marR="28575" marT="19050" marB="19050"/>
                </a:tc>
                <a:extLst>
                  <a:ext uri="{0D108BD9-81ED-4DB2-BD59-A6C34878D82A}">
                    <a16:rowId xmlns:a16="http://schemas.microsoft.com/office/drawing/2014/main" val="3854276474"/>
                  </a:ext>
                </a:extLst>
              </a:tr>
            </a:tbl>
          </a:graphicData>
        </a:graphic>
      </p:graphicFrame>
      <p:sp>
        <p:nvSpPr>
          <p:cNvPr id="6" name="TextBox 5">
            <a:extLst>
              <a:ext uri="{FF2B5EF4-FFF2-40B4-BE49-F238E27FC236}">
                <a16:creationId xmlns:a16="http://schemas.microsoft.com/office/drawing/2014/main" id="{6ABB062E-C278-9D4A-816D-DD11A32BFE63}"/>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254780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5673D0D8-A0A9-6340-9E40-730F2614BBFB}"/>
              </a:ext>
            </a:extLst>
          </p:cNvPr>
          <p:cNvGraphicFramePr>
            <a:graphicFrameLocks noGrp="1"/>
          </p:cNvGraphicFramePr>
          <p:nvPr/>
        </p:nvGraphicFramePr>
        <p:xfrm>
          <a:off x="316677" y="1051506"/>
          <a:ext cx="8702195" cy="1520561"/>
        </p:xfrm>
        <a:graphic>
          <a:graphicData uri="http://schemas.openxmlformats.org/drawingml/2006/table">
            <a:tbl>
              <a:tblPr firstRow="1" bandRow="1">
                <a:tableStyleId>{5C22544A-7EE6-4342-B048-85BDC9FD1C3A}</a:tableStyleId>
              </a:tblPr>
              <a:tblGrid>
                <a:gridCol w="1026875">
                  <a:extLst>
                    <a:ext uri="{9D8B030D-6E8A-4147-A177-3AD203B41FA5}">
                      <a16:colId xmlns:a16="http://schemas.microsoft.com/office/drawing/2014/main" val="3708301343"/>
                    </a:ext>
                  </a:extLst>
                </a:gridCol>
                <a:gridCol w="1337087">
                  <a:extLst>
                    <a:ext uri="{9D8B030D-6E8A-4147-A177-3AD203B41FA5}">
                      <a16:colId xmlns:a16="http://schemas.microsoft.com/office/drawing/2014/main" val="1738539541"/>
                    </a:ext>
                  </a:extLst>
                </a:gridCol>
                <a:gridCol w="3388848">
                  <a:extLst>
                    <a:ext uri="{9D8B030D-6E8A-4147-A177-3AD203B41FA5}">
                      <a16:colId xmlns:a16="http://schemas.microsoft.com/office/drawing/2014/main" val="4234363536"/>
                    </a:ext>
                  </a:extLst>
                </a:gridCol>
                <a:gridCol w="2949385">
                  <a:extLst>
                    <a:ext uri="{9D8B030D-6E8A-4147-A177-3AD203B41FA5}">
                      <a16:colId xmlns:a16="http://schemas.microsoft.com/office/drawing/2014/main" val="676748796"/>
                    </a:ext>
                  </a:extLst>
                </a:gridCol>
              </a:tblGrid>
              <a:tr h="291913">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97601">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Business models</a:t>
                      </a:r>
                    </a:p>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Revenue Growth</a:t>
                      </a:r>
                    </a:p>
                  </a:txBody>
                  <a:tcPr/>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2017 – 517%</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2018 – 203%</a:t>
                      </a:r>
                    </a:p>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2019 – 256.36%</a:t>
                      </a:r>
                    </a:p>
                  </a:txBody>
                  <a:tcPr marL="28575" marR="28575" marT="19050" marB="19050"/>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No info available</a:t>
                      </a:r>
                    </a:p>
                  </a:txBody>
                  <a:tcPr marL="28575" marR="28575" marT="19050" marB="19050"/>
                </a:tc>
                <a:extLst>
                  <a:ext uri="{0D108BD9-81ED-4DB2-BD59-A6C34878D82A}">
                    <a16:rowId xmlns:a16="http://schemas.microsoft.com/office/drawing/2014/main" val="3155038034"/>
                  </a:ext>
                </a:extLst>
              </a:tr>
              <a:tr h="483248">
                <a:tc vMerge="1">
                  <a:txBody>
                    <a:bodyPr/>
                    <a:lstStyle/>
                    <a:p>
                      <a:endParaRPr lang="en-US" sz="1400" dirty="0">
                        <a:latin typeface="Calibri" panose="020F0502020204030204" pitchFamily="34" charset="0"/>
                        <a:cs typeface="Calibri" panose="020F0502020204030204" pitchFamily="34" charset="0"/>
                      </a:endParaRPr>
                    </a:p>
                  </a:txBody>
                  <a:tcPr anchor="ctr">
                    <a:solidFill>
                      <a:srgbClr val="9437FF">
                        <a:alpha val="20000"/>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of daily orders</a:t>
                      </a:r>
                    </a:p>
                  </a:txBody>
                  <a:tcPr/>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As per the 2019 report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clocks nearly 1.4 million food orders daily across India.</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0" indent="0" rtl="0" fontAlgn="t">
                        <a:buFont typeface="+mj-lt"/>
                        <a:buNone/>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1000 – 1500 in Bangalore</a:t>
                      </a:r>
                    </a:p>
                  </a:txBody>
                  <a:tcPr marL="28575" marR="28575" marT="19050" marB="19050"/>
                </a:tc>
                <a:extLst>
                  <a:ext uri="{0D108BD9-81ED-4DB2-BD59-A6C34878D82A}">
                    <a16:rowId xmlns:a16="http://schemas.microsoft.com/office/drawing/2014/main" val="1165754405"/>
                  </a:ext>
                </a:extLst>
              </a:tr>
            </a:tbl>
          </a:graphicData>
        </a:graphic>
      </p:graphicFrame>
      <p:sp>
        <p:nvSpPr>
          <p:cNvPr id="6" name="TextBox 5">
            <a:extLst>
              <a:ext uri="{FF2B5EF4-FFF2-40B4-BE49-F238E27FC236}">
                <a16:creationId xmlns:a16="http://schemas.microsoft.com/office/drawing/2014/main" id="{6ABB062E-C278-9D4A-816D-DD11A32BFE63}"/>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610857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82EE24A2-C8E5-4247-805D-7436F842AFB9}"/>
              </a:ext>
            </a:extLst>
          </p:cNvPr>
          <p:cNvGraphicFramePr>
            <a:graphicFrameLocks noGrp="1"/>
          </p:cNvGraphicFramePr>
          <p:nvPr/>
        </p:nvGraphicFramePr>
        <p:xfrm>
          <a:off x="316676" y="1022591"/>
          <a:ext cx="8634819" cy="4061460"/>
        </p:xfrm>
        <a:graphic>
          <a:graphicData uri="http://schemas.openxmlformats.org/drawingml/2006/table">
            <a:tbl>
              <a:tblPr firstRow="1" bandRow="1">
                <a:tableStyleId>{5C22544A-7EE6-4342-B048-85BDC9FD1C3A}</a:tableStyleId>
              </a:tblPr>
              <a:tblGrid>
                <a:gridCol w="1136739">
                  <a:extLst>
                    <a:ext uri="{9D8B030D-6E8A-4147-A177-3AD203B41FA5}">
                      <a16:colId xmlns:a16="http://schemas.microsoft.com/office/drawing/2014/main" val="3708301343"/>
                    </a:ext>
                  </a:extLst>
                </a:gridCol>
                <a:gridCol w="1374025">
                  <a:extLst>
                    <a:ext uri="{9D8B030D-6E8A-4147-A177-3AD203B41FA5}">
                      <a16:colId xmlns:a16="http://schemas.microsoft.com/office/drawing/2014/main" val="1738539541"/>
                    </a:ext>
                  </a:extLst>
                </a:gridCol>
                <a:gridCol w="3053589">
                  <a:extLst>
                    <a:ext uri="{9D8B030D-6E8A-4147-A177-3AD203B41FA5}">
                      <a16:colId xmlns:a16="http://schemas.microsoft.com/office/drawing/2014/main" val="4234363536"/>
                    </a:ext>
                  </a:extLst>
                </a:gridCol>
                <a:gridCol w="3070466">
                  <a:extLst>
                    <a:ext uri="{9D8B030D-6E8A-4147-A177-3AD203B41FA5}">
                      <a16:colId xmlns:a16="http://schemas.microsoft.com/office/drawing/2014/main" val="676748796"/>
                    </a:ext>
                  </a:extLst>
                </a:gridCol>
              </a:tblGrid>
              <a:tr h="296840">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rowSpan="2">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Strength &amp; weaknesses</a:t>
                      </a:r>
                    </a:p>
                  </a:txBody>
                  <a:tcPr anchor="ctr">
                    <a:solidFill>
                      <a:schemeClr val="accent2">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Strength</a:t>
                      </a: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Estimated annual revenue $181.6M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Wider coverage in India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In year 2020 they got total funding of $157.9M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Along with the food delivery they have added groceries, fruits &amp; vegetables, and the delivery of anything (doc, parcel, lunch etc.)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Competition reduces for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after UberEATS and Ola cafe failed in the Indian market</a:t>
                      </a: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got a full rating on play store so that will help them gain a customer trust easily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Reviews are really great about the food taste, quality and their service.</a:t>
                      </a:r>
                    </a:p>
                  </a:txBody>
                  <a:tcPr/>
                </a:tc>
                <a:extLst>
                  <a:ext uri="{0D108BD9-81ED-4DB2-BD59-A6C34878D82A}">
                    <a16:rowId xmlns:a16="http://schemas.microsoft.com/office/drawing/2014/main" val="745593799"/>
                  </a:ext>
                </a:extLst>
              </a:tr>
              <a:tr h="634431">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chemeClr val="accent4">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Weakness</a:t>
                      </a:r>
                    </a:p>
                  </a:txBody>
                  <a:tcPr/>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 only weakness that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is facing that in year 2019 their losses ballooning to INR 2,363 crore which was the 5 times higher than year before.</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are operating in very limited areas. They need to increase the coverage and should approach to acquire more user base and service providers.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4051212166"/>
                  </a:ext>
                </a:extLst>
              </a:tr>
            </a:tbl>
          </a:graphicData>
        </a:graphic>
      </p:graphicFrame>
      <p:sp>
        <p:nvSpPr>
          <p:cNvPr id="6" name="TextBox 5">
            <a:extLst>
              <a:ext uri="{FF2B5EF4-FFF2-40B4-BE49-F238E27FC236}">
                <a16:creationId xmlns:a16="http://schemas.microsoft.com/office/drawing/2014/main" id="{164E886D-BC2C-124B-99CC-14432D6ECDFB}"/>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1349171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A30250D9-3DEE-9549-A0C7-DB68513B9A05}"/>
              </a:ext>
            </a:extLst>
          </p:cNvPr>
          <p:cNvGraphicFramePr>
            <a:graphicFrameLocks noGrp="1"/>
          </p:cNvGraphicFramePr>
          <p:nvPr/>
        </p:nvGraphicFramePr>
        <p:xfrm>
          <a:off x="316677" y="1066478"/>
          <a:ext cx="8673320" cy="3141561"/>
        </p:xfrm>
        <a:graphic>
          <a:graphicData uri="http://schemas.openxmlformats.org/drawingml/2006/table">
            <a:tbl>
              <a:tblPr firstRow="1" bandRow="1">
                <a:tableStyleId>{5C22544A-7EE6-4342-B048-85BDC9FD1C3A}</a:tableStyleId>
              </a:tblPr>
              <a:tblGrid>
                <a:gridCol w="1155988">
                  <a:extLst>
                    <a:ext uri="{9D8B030D-6E8A-4147-A177-3AD203B41FA5}">
                      <a16:colId xmlns:a16="http://schemas.microsoft.com/office/drawing/2014/main" val="3708301343"/>
                    </a:ext>
                  </a:extLst>
                </a:gridCol>
                <a:gridCol w="1222409">
                  <a:extLst>
                    <a:ext uri="{9D8B030D-6E8A-4147-A177-3AD203B41FA5}">
                      <a16:colId xmlns:a16="http://schemas.microsoft.com/office/drawing/2014/main" val="1738539541"/>
                    </a:ext>
                  </a:extLst>
                </a:gridCol>
                <a:gridCol w="3272589">
                  <a:extLst>
                    <a:ext uri="{9D8B030D-6E8A-4147-A177-3AD203B41FA5}">
                      <a16:colId xmlns:a16="http://schemas.microsoft.com/office/drawing/2014/main" val="4234363536"/>
                    </a:ext>
                  </a:extLst>
                </a:gridCol>
                <a:gridCol w="3022334">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Strength &amp; weaknesses</a:t>
                      </a:r>
                    </a:p>
                    <a:p>
                      <a:endParaRPr lang="en-US" sz="1400" dirty="0">
                        <a:latin typeface="Calibri" panose="020F0502020204030204" pitchFamily="34" charset="0"/>
                        <a:cs typeface="Calibri" panose="020F0502020204030204" pitchFamily="34" charset="0"/>
                      </a:endParaRPr>
                    </a:p>
                  </a:txBody>
                  <a:tcPr anchor="ctr">
                    <a:solidFill>
                      <a:schemeClr val="accent2">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Opportunities</a:t>
                      </a:r>
                    </a:p>
                  </a:txBody>
                  <a:tcPr/>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There is a great opportunity for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to expand more geographically and acquire more user base. </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Currently their big competitor is Zomato so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a chance to acquire the Indian market with more pace. </a:t>
                      </a:r>
                    </a:p>
                    <a:p>
                      <a:pPr marL="342900" indent="-342900" rtl="0" fontAlgn="t">
                        <a:buAutoNum type="arabicPeriod"/>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has started multiple verticals along with their core business of food delivery from restaurants. They can expand those verticals and acquire more user base and can generate more revenue streams. </a:t>
                      </a:r>
                    </a:p>
                  </a:txBody>
                  <a:tcPr marL="28575" marR="28575" marT="19050" marB="19050"/>
                </a:tc>
                <a:tc>
                  <a:txBody>
                    <a:bodyPr/>
                    <a:lstStyle/>
                    <a:p>
                      <a:pPr marL="342900" indent="-342900" rtl="0" fontAlgn="t">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As per the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DataLabs</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the estimated market size of cloud kitchen to be touched by $1.05 Bn by 2023 and currently there are no big players in this field so they have a huge market in front of them to capture.</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184172191"/>
                  </a:ext>
                </a:extLst>
              </a:tr>
            </a:tbl>
          </a:graphicData>
        </a:graphic>
      </p:graphicFrame>
      <p:sp>
        <p:nvSpPr>
          <p:cNvPr id="6" name="TextBox 5">
            <a:extLst>
              <a:ext uri="{FF2B5EF4-FFF2-40B4-BE49-F238E27FC236}">
                <a16:creationId xmlns:a16="http://schemas.microsoft.com/office/drawing/2014/main" id="{EF8FBCDF-0E50-714E-8AC9-84A6C3D559C4}"/>
              </a:ext>
            </a:extLst>
          </p:cNvPr>
          <p:cNvSpPr txBox="1"/>
          <p:nvPr/>
        </p:nvSpPr>
        <p:spPr>
          <a:xfrm>
            <a:off x="490888" y="674412"/>
            <a:ext cx="2013693"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SWIGGY Vs MASALA BOX</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4058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A30250D9-3DEE-9549-A0C7-DB68513B9A05}"/>
              </a:ext>
            </a:extLst>
          </p:cNvPr>
          <p:cNvGraphicFramePr>
            <a:graphicFrameLocks noGrp="1"/>
          </p:cNvGraphicFramePr>
          <p:nvPr/>
        </p:nvGraphicFramePr>
        <p:xfrm>
          <a:off x="316677" y="1066478"/>
          <a:ext cx="8673320" cy="2501481"/>
        </p:xfrm>
        <a:graphic>
          <a:graphicData uri="http://schemas.openxmlformats.org/drawingml/2006/table">
            <a:tbl>
              <a:tblPr firstRow="1" bandRow="1">
                <a:tableStyleId>{5C22544A-7EE6-4342-B048-85BDC9FD1C3A}</a:tableStyleId>
              </a:tblPr>
              <a:tblGrid>
                <a:gridCol w="1155988">
                  <a:extLst>
                    <a:ext uri="{9D8B030D-6E8A-4147-A177-3AD203B41FA5}">
                      <a16:colId xmlns:a16="http://schemas.microsoft.com/office/drawing/2014/main" val="3708301343"/>
                    </a:ext>
                  </a:extLst>
                </a:gridCol>
                <a:gridCol w="1224595">
                  <a:extLst>
                    <a:ext uri="{9D8B030D-6E8A-4147-A177-3AD203B41FA5}">
                      <a16:colId xmlns:a16="http://schemas.microsoft.com/office/drawing/2014/main" val="1738539541"/>
                    </a:ext>
                  </a:extLst>
                </a:gridCol>
                <a:gridCol w="3193401">
                  <a:extLst>
                    <a:ext uri="{9D8B030D-6E8A-4147-A177-3AD203B41FA5}">
                      <a16:colId xmlns:a16="http://schemas.microsoft.com/office/drawing/2014/main" val="4234363536"/>
                    </a:ext>
                  </a:extLst>
                </a:gridCol>
                <a:gridCol w="3099336">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Strength &amp; weaknesses</a:t>
                      </a:r>
                    </a:p>
                    <a:p>
                      <a:endParaRPr lang="en-US" sz="1400" dirty="0">
                        <a:latin typeface="Calibri" panose="020F0502020204030204" pitchFamily="34" charset="0"/>
                        <a:cs typeface="Calibri" panose="020F0502020204030204" pitchFamily="34" charset="0"/>
                      </a:endParaRPr>
                    </a:p>
                  </a:txBody>
                  <a:tcPr anchor="ctr">
                    <a:solidFill>
                      <a:schemeClr val="accent2">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Opportunities</a:t>
                      </a:r>
                    </a:p>
                  </a:txBody>
                  <a:tcPr/>
                </a:tc>
                <a:tc>
                  <a:txBody>
                    <a:bodyPr/>
                    <a:lstStyle/>
                    <a:p>
                      <a:pPr marL="342900" indent="-342900" rtl="0" fontAlgn="t">
                        <a:buFont typeface="+mj-lt"/>
                        <a:buAutoNum type="arabicPeriod" startAt="4"/>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have started Healthy Hub through which they aiming to the trend of ordering healthy dishes to grow and more than double over the next six months. </a:t>
                      </a:r>
                    </a:p>
                    <a:p>
                      <a:pPr marL="342900" indent="-342900" rtl="0" fontAlgn="t">
                        <a:buAutoNum type="arabicPeriod" startAt="4"/>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have also started with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InstaMart</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in Gurugram with a mission to deliver the groceries in 45mins. Once they get success in Gurugram then they will expand it in other cities also.</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Font typeface="+mj-lt"/>
                        <a:buAutoNum type="arabicPeriod"/>
                      </a:pP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2184172191"/>
                  </a:ext>
                </a:extLst>
              </a:tr>
            </a:tbl>
          </a:graphicData>
        </a:graphic>
      </p:graphicFrame>
      <p:sp>
        <p:nvSpPr>
          <p:cNvPr id="6" name="TextBox 5">
            <a:extLst>
              <a:ext uri="{FF2B5EF4-FFF2-40B4-BE49-F238E27FC236}">
                <a16:creationId xmlns:a16="http://schemas.microsoft.com/office/drawing/2014/main" id="{EF8FBCDF-0E50-714E-8AC9-84A6C3D559C4}"/>
              </a:ext>
            </a:extLst>
          </p:cNvPr>
          <p:cNvSpPr txBox="1"/>
          <p:nvPr/>
        </p:nvSpPr>
        <p:spPr>
          <a:xfrm>
            <a:off x="490888" y="674412"/>
            <a:ext cx="2013693"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SWIGGY Vs MASALA BOX</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436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A30250D9-3DEE-9549-A0C7-DB68513B9A05}"/>
              </a:ext>
            </a:extLst>
          </p:cNvPr>
          <p:cNvGraphicFramePr>
            <a:graphicFrameLocks noGrp="1"/>
          </p:cNvGraphicFramePr>
          <p:nvPr/>
        </p:nvGraphicFramePr>
        <p:xfrm>
          <a:off x="316677" y="1066478"/>
          <a:ext cx="8644444" cy="2928201"/>
        </p:xfrm>
        <a:graphic>
          <a:graphicData uri="http://schemas.openxmlformats.org/drawingml/2006/table">
            <a:tbl>
              <a:tblPr firstRow="1" bandRow="1">
                <a:tableStyleId>{5C22544A-7EE6-4342-B048-85BDC9FD1C3A}</a:tableStyleId>
              </a:tblPr>
              <a:tblGrid>
                <a:gridCol w="1225796">
                  <a:extLst>
                    <a:ext uri="{9D8B030D-6E8A-4147-A177-3AD203B41FA5}">
                      <a16:colId xmlns:a16="http://schemas.microsoft.com/office/drawing/2014/main" val="3708301343"/>
                    </a:ext>
                  </a:extLst>
                </a:gridCol>
                <a:gridCol w="1040537">
                  <a:extLst>
                    <a:ext uri="{9D8B030D-6E8A-4147-A177-3AD203B41FA5}">
                      <a16:colId xmlns:a16="http://schemas.microsoft.com/office/drawing/2014/main" val="1738539541"/>
                    </a:ext>
                  </a:extLst>
                </a:gridCol>
                <a:gridCol w="3067038">
                  <a:extLst>
                    <a:ext uri="{9D8B030D-6E8A-4147-A177-3AD203B41FA5}">
                      <a16:colId xmlns:a16="http://schemas.microsoft.com/office/drawing/2014/main" val="4234363536"/>
                    </a:ext>
                  </a:extLst>
                </a:gridCol>
                <a:gridCol w="3311073">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Strength &amp; weaknesses</a:t>
                      </a:r>
                    </a:p>
                    <a:p>
                      <a:pPr marR="0" algn="l" rtl="0">
                        <a:lnSpc>
                          <a:spcPct val="100000"/>
                        </a:lnSpc>
                        <a:spcBef>
                          <a:spcPts val="0"/>
                        </a:spcBef>
                        <a:spcAft>
                          <a:spcPts val="0"/>
                        </a:spcAft>
                        <a:buClr>
                          <a:srgbClr val="000000"/>
                        </a:buClr>
                        <a:buFont typeface="Arial"/>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endParaRPr>
                    </a:p>
                  </a:txBody>
                  <a:tcPr anchor="ctr">
                    <a:solidFill>
                      <a:srgbClr val="FBE6D7"/>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Threats</a:t>
                      </a:r>
                    </a:p>
                  </a:txBody>
                  <a:tcPr/>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India's food delivery industry has been hit hard by the pandemic.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says they are still 50% down from their highs. While many more restaurants have now opened up, it's possible that people are wary of ordering online, given how the number of cases is rising again, and key markets like Bangalore are only now seeing the full impact of the virus</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tc>
                  <a:txBody>
                    <a:bodyPr/>
                    <a:lstStyle/>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There are already a big competitors into tech food delivery so anytime they can entered into this market. They are already having wide coverage in all over India, huge user base and all the operations setup. </a:t>
                      </a:r>
                    </a:p>
                    <a:p>
                      <a:pPr marL="342900" indent="-342900" rtl="0" fontAlgn="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COVID-19 has impacted every business model and changed the user behaviour also. It has dropped confidence in the people to buy outside food, so now it is important to see after COVID-19 how people are going to behave.</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28575" marR="28575" marT="19050" marB="19050"/>
                </a:tc>
                <a:extLst>
                  <a:ext uri="{0D108BD9-81ED-4DB2-BD59-A6C34878D82A}">
                    <a16:rowId xmlns:a16="http://schemas.microsoft.com/office/drawing/2014/main" val="1106367254"/>
                  </a:ext>
                </a:extLst>
              </a:tr>
            </a:tbl>
          </a:graphicData>
        </a:graphic>
      </p:graphicFrame>
      <p:sp>
        <p:nvSpPr>
          <p:cNvPr id="6" name="TextBox 5">
            <a:extLst>
              <a:ext uri="{FF2B5EF4-FFF2-40B4-BE49-F238E27FC236}">
                <a16:creationId xmlns:a16="http://schemas.microsoft.com/office/drawing/2014/main" id="{EF8FBCDF-0E50-714E-8AC9-84A6C3D559C4}"/>
              </a:ext>
            </a:extLst>
          </p:cNvPr>
          <p:cNvSpPr txBox="1"/>
          <p:nvPr/>
        </p:nvSpPr>
        <p:spPr>
          <a:xfrm>
            <a:off x="490888" y="674412"/>
            <a:ext cx="2013693"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SWIGGY Vs MASALA BOX</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728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
          <p:cNvSpPr txBox="1">
            <a:spLocks noGrp="1"/>
          </p:cNvSpPr>
          <p:nvPr>
            <p:ph type="title"/>
          </p:nvPr>
        </p:nvSpPr>
        <p:spPr>
          <a:xfrm>
            <a:off x="618150" y="223265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1: Understanding the Market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16C1F025-A649-5241-BB2B-2E99D4FB3C50}"/>
              </a:ext>
            </a:extLst>
          </p:cNvPr>
          <p:cNvGraphicFramePr>
            <a:graphicFrameLocks noGrp="1"/>
          </p:cNvGraphicFramePr>
          <p:nvPr/>
        </p:nvGraphicFramePr>
        <p:xfrm>
          <a:off x="316675" y="1097688"/>
          <a:ext cx="8587180" cy="4023360"/>
        </p:xfrm>
        <a:graphic>
          <a:graphicData uri="http://schemas.openxmlformats.org/drawingml/2006/table">
            <a:tbl>
              <a:tblPr firstRow="1" bandRow="1">
                <a:tableStyleId>{5C22544A-7EE6-4342-B048-85BDC9FD1C3A}</a:tableStyleId>
              </a:tblPr>
              <a:tblGrid>
                <a:gridCol w="1348953">
                  <a:extLst>
                    <a:ext uri="{9D8B030D-6E8A-4147-A177-3AD203B41FA5}">
                      <a16:colId xmlns:a16="http://schemas.microsoft.com/office/drawing/2014/main" val="3708301343"/>
                    </a:ext>
                  </a:extLst>
                </a:gridCol>
                <a:gridCol w="1055840">
                  <a:extLst>
                    <a:ext uri="{9D8B030D-6E8A-4147-A177-3AD203B41FA5}">
                      <a16:colId xmlns:a16="http://schemas.microsoft.com/office/drawing/2014/main" val="1738539541"/>
                    </a:ext>
                  </a:extLst>
                </a:gridCol>
                <a:gridCol w="3182014">
                  <a:extLst>
                    <a:ext uri="{9D8B030D-6E8A-4147-A177-3AD203B41FA5}">
                      <a16:colId xmlns:a16="http://schemas.microsoft.com/office/drawing/2014/main" val="4234363536"/>
                    </a:ext>
                  </a:extLst>
                </a:gridCol>
                <a:gridCol w="3000373">
                  <a:extLst>
                    <a:ext uri="{9D8B030D-6E8A-4147-A177-3AD203B41FA5}">
                      <a16:colId xmlns:a16="http://schemas.microsoft.com/office/drawing/2014/main" val="676748796"/>
                    </a:ext>
                  </a:extLst>
                </a:gridCol>
              </a:tblGrid>
              <a:tr h="297260">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3626577">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Product details &amp; performances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Product features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0" marR="0" indent="0" algn="l" rtl="0">
                        <a:lnSpc>
                          <a:spcPct val="100000"/>
                        </a:lnSpc>
                        <a:spcBef>
                          <a:spcPts val="0"/>
                        </a:spcBef>
                        <a:spcAft>
                          <a:spcPts val="0"/>
                        </a:spcAft>
                        <a:buClr>
                          <a:srgbClr val="000000"/>
                        </a:buClr>
                        <a:buFont typeface="Arial"/>
                        <a:buNone/>
                      </a:pP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Mobile App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Set your location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Order all types of food from the restaurants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Order groceries (essentials delivered in 2hrs)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Fruits &amp; vegetables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Delivery from meat stores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Delivery from Pet care stores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Genie - They have started pickup/drop for anything that customer need like documents &amp; books, clothes, Items for repair, Home food). You can buy anything from the nearby store through the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app. </a:t>
                      </a: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0" marR="0" indent="0" algn="l" rtl="0">
                        <a:lnSpc>
                          <a:spcPct val="100000"/>
                        </a:lnSpc>
                        <a:spcBef>
                          <a:spcPts val="0"/>
                        </a:spcBef>
                        <a:spcAft>
                          <a:spcPts val="0"/>
                        </a:spcAft>
                        <a:buClr>
                          <a:srgbClr val="000000"/>
                        </a:buClr>
                        <a:buFont typeface="Arial"/>
                        <a:buNone/>
                      </a:pP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Mobile App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Either select your location or app will auto detect your location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Listing of the meals (breakfast/lunch/dinner)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Apply filter to search the meals a. Sort on the basis of popularity, price low to high and Price high to low b. Type - Veg, Non-veg, Veg or Non-veg c. Cuisines - North Indian, South Indian, North/South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Subscription for the meal plan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View menu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Select the delivery dates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Customisation of the meal plans </a:t>
                      </a:r>
                    </a:p>
                  </a:txBody>
                  <a:tcPr/>
                </a:tc>
                <a:extLst>
                  <a:ext uri="{0D108BD9-81ED-4DB2-BD59-A6C34878D82A}">
                    <a16:rowId xmlns:a16="http://schemas.microsoft.com/office/drawing/2014/main" val="745593799"/>
                  </a:ext>
                </a:extLst>
              </a:tr>
            </a:tbl>
          </a:graphicData>
        </a:graphic>
      </p:graphicFrame>
      <p:sp>
        <p:nvSpPr>
          <p:cNvPr id="6" name="TextBox 5">
            <a:extLst>
              <a:ext uri="{FF2B5EF4-FFF2-40B4-BE49-F238E27FC236}">
                <a16:creationId xmlns:a16="http://schemas.microsoft.com/office/drawing/2014/main" id="{BF19271F-5FF5-B940-9C37-16ACA5ADA6B2}"/>
              </a:ext>
            </a:extLst>
          </p:cNvPr>
          <p:cNvSpPr txBox="1"/>
          <p:nvPr/>
        </p:nvSpPr>
        <p:spPr>
          <a:xfrm>
            <a:off x="490888" y="674412"/>
            <a:ext cx="2228495"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MASALABOX</a:t>
            </a:r>
          </a:p>
        </p:txBody>
      </p:sp>
    </p:spTree>
    <p:extLst>
      <p:ext uri="{BB962C8B-B14F-4D97-AF65-F5344CB8AC3E}">
        <p14:creationId xmlns:p14="http://schemas.microsoft.com/office/powerpoint/2010/main" val="1603407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16C1F025-A649-5241-BB2B-2E99D4FB3C50}"/>
              </a:ext>
            </a:extLst>
          </p:cNvPr>
          <p:cNvGraphicFramePr>
            <a:graphicFrameLocks noGrp="1"/>
          </p:cNvGraphicFramePr>
          <p:nvPr/>
        </p:nvGraphicFramePr>
        <p:xfrm>
          <a:off x="316676" y="1153105"/>
          <a:ext cx="8642597" cy="2128101"/>
        </p:xfrm>
        <a:graphic>
          <a:graphicData uri="http://schemas.openxmlformats.org/drawingml/2006/table">
            <a:tbl>
              <a:tblPr firstRow="1" bandRow="1">
                <a:tableStyleId>{5C22544A-7EE6-4342-B048-85BDC9FD1C3A}</a:tableStyleId>
              </a:tblPr>
              <a:tblGrid>
                <a:gridCol w="1357659">
                  <a:extLst>
                    <a:ext uri="{9D8B030D-6E8A-4147-A177-3AD203B41FA5}">
                      <a16:colId xmlns:a16="http://schemas.microsoft.com/office/drawing/2014/main" val="3708301343"/>
                    </a:ext>
                  </a:extLst>
                </a:gridCol>
                <a:gridCol w="1062654">
                  <a:extLst>
                    <a:ext uri="{9D8B030D-6E8A-4147-A177-3AD203B41FA5}">
                      <a16:colId xmlns:a16="http://schemas.microsoft.com/office/drawing/2014/main" val="1738539541"/>
                    </a:ext>
                  </a:extLst>
                </a:gridCol>
                <a:gridCol w="2842538">
                  <a:extLst>
                    <a:ext uri="{9D8B030D-6E8A-4147-A177-3AD203B41FA5}">
                      <a16:colId xmlns:a16="http://schemas.microsoft.com/office/drawing/2014/main" val="4234363536"/>
                    </a:ext>
                  </a:extLst>
                </a:gridCol>
                <a:gridCol w="3379746">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Product details &amp; performances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Product features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0" marR="0" indent="0" algn="l" rtl="0">
                        <a:lnSpc>
                          <a:spcPct val="100000"/>
                        </a:lnSpc>
                        <a:spcBef>
                          <a:spcPts val="0"/>
                        </a:spcBef>
                        <a:spcAft>
                          <a:spcPts val="0"/>
                        </a:spcAft>
                        <a:buClr>
                          <a:srgbClr val="000000"/>
                        </a:buClr>
                        <a:buFont typeface="Arial"/>
                        <a:buNone/>
                      </a:pP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Mobile App </a:t>
                      </a:r>
                      <a:endPar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mj-lt"/>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Search dishes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View menu of the restaurants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Cart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Profile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Favourites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Payments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money</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0" marR="0" indent="0" algn="l" rtl="0">
                        <a:lnSpc>
                          <a:spcPct val="100000"/>
                        </a:lnSpc>
                        <a:spcBef>
                          <a:spcPts val="0"/>
                        </a:spcBef>
                        <a:spcAft>
                          <a:spcPts val="0"/>
                        </a:spcAft>
                        <a:buClr>
                          <a:srgbClr val="000000"/>
                        </a:buClr>
                        <a:buFont typeface="Arial"/>
                        <a:buNone/>
                      </a:pP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Mobile App </a:t>
                      </a:r>
                      <a:endPar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mj-lt"/>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Edit the delivery dates before the cut-off time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Cancelling the meal plan subscription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Refer and earn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Cart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Food blogs </a:t>
                      </a:r>
                    </a:p>
                    <a:p>
                      <a:pPr marL="342900" marR="0" indent="-342900" algn="l" rtl="0">
                        <a:lnSpc>
                          <a:spcPct val="100000"/>
                        </a:lnSpc>
                        <a:spcBef>
                          <a:spcPts val="0"/>
                        </a:spcBef>
                        <a:spcAft>
                          <a:spcPts val="0"/>
                        </a:spcAft>
                        <a:buClr>
                          <a:srgbClr val="000000"/>
                        </a:buClr>
                        <a:buFont typeface="Arial"/>
                        <a:buAutoNum type="arabicPeriod" startAt="8"/>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Profile</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6" name="TextBox 5">
            <a:extLst>
              <a:ext uri="{FF2B5EF4-FFF2-40B4-BE49-F238E27FC236}">
                <a16:creationId xmlns:a16="http://schemas.microsoft.com/office/drawing/2014/main" id="{BF19271F-5FF5-B940-9C37-16ACA5ADA6B2}"/>
              </a:ext>
            </a:extLst>
          </p:cNvPr>
          <p:cNvSpPr txBox="1"/>
          <p:nvPr/>
        </p:nvSpPr>
        <p:spPr>
          <a:xfrm>
            <a:off x="490888" y="674412"/>
            <a:ext cx="2228495"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MASALABOX</a:t>
            </a:r>
          </a:p>
        </p:txBody>
      </p:sp>
    </p:spTree>
    <p:extLst>
      <p:ext uri="{BB962C8B-B14F-4D97-AF65-F5344CB8AC3E}">
        <p14:creationId xmlns:p14="http://schemas.microsoft.com/office/powerpoint/2010/main" val="257501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C8CF0159-2A96-6645-A3F3-58EC57D751F5}"/>
              </a:ext>
            </a:extLst>
          </p:cNvPr>
          <p:cNvGraphicFramePr>
            <a:graphicFrameLocks noGrp="1"/>
          </p:cNvGraphicFramePr>
          <p:nvPr/>
        </p:nvGraphicFramePr>
        <p:xfrm>
          <a:off x="316676" y="1116391"/>
          <a:ext cx="8651833" cy="2128101"/>
        </p:xfrm>
        <a:graphic>
          <a:graphicData uri="http://schemas.openxmlformats.org/drawingml/2006/table">
            <a:tbl>
              <a:tblPr firstRow="1" bandRow="1">
                <a:tableStyleId>{5C22544A-7EE6-4342-B048-85BDC9FD1C3A}</a:tableStyleId>
              </a:tblPr>
              <a:tblGrid>
                <a:gridCol w="1359109">
                  <a:extLst>
                    <a:ext uri="{9D8B030D-6E8A-4147-A177-3AD203B41FA5}">
                      <a16:colId xmlns:a16="http://schemas.microsoft.com/office/drawing/2014/main" val="3708301343"/>
                    </a:ext>
                  </a:extLst>
                </a:gridCol>
                <a:gridCol w="1063790">
                  <a:extLst>
                    <a:ext uri="{9D8B030D-6E8A-4147-A177-3AD203B41FA5}">
                      <a16:colId xmlns:a16="http://schemas.microsoft.com/office/drawing/2014/main" val="1738539541"/>
                    </a:ext>
                  </a:extLst>
                </a:gridCol>
                <a:gridCol w="3112647">
                  <a:extLst>
                    <a:ext uri="{9D8B030D-6E8A-4147-A177-3AD203B41FA5}">
                      <a16:colId xmlns:a16="http://schemas.microsoft.com/office/drawing/2014/main" val="4234363536"/>
                    </a:ext>
                  </a:extLst>
                </a:gridCol>
                <a:gridCol w="3116287">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Product details &amp; performances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Pricing</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Food delivery from restaurants is their core business and there are various price range dishes available and they provide the up to 30% discounts.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For the delivery of daily essentials they provide the competitive pricing for the items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mj-lt"/>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They offer various variety of foods and meal plans. Their meals plans start from the 5 meals and goes till 30 meals plan. The starting price range is from INR 575 and goes till INR 4650 depending upon the number of meals plan you are selecting.</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6" name="TextBox 5">
            <a:extLst>
              <a:ext uri="{FF2B5EF4-FFF2-40B4-BE49-F238E27FC236}">
                <a16:creationId xmlns:a16="http://schemas.microsoft.com/office/drawing/2014/main" id="{FA8CD992-CE7F-834F-AA4A-17CB6C799A4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100328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057CC91B-2F49-D142-B811-F73CE60C0B84}"/>
              </a:ext>
            </a:extLst>
          </p:cNvPr>
          <p:cNvGraphicFramePr>
            <a:graphicFrameLocks noGrp="1"/>
          </p:cNvGraphicFramePr>
          <p:nvPr/>
        </p:nvGraphicFramePr>
        <p:xfrm>
          <a:off x="316677" y="1093299"/>
          <a:ext cx="8679542" cy="4042692"/>
        </p:xfrm>
        <a:graphic>
          <a:graphicData uri="http://schemas.openxmlformats.org/drawingml/2006/table">
            <a:tbl>
              <a:tblPr firstRow="1" bandRow="1">
                <a:tableStyleId>{5C22544A-7EE6-4342-B048-85BDC9FD1C3A}</a:tableStyleId>
              </a:tblPr>
              <a:tblGrid>
                <a:gridCol w="1290450">
                  <a:extLst>
                    <a:ext uri="{9D8B030D-6E8A-4147-A177-3AD203B41FA5}">
                      <a16:colId xmlns:a16="http://schemas.microsoft.com/office/drawing/2014/main" val="3708301343"/>
                    </a:ext>
                  </a:extLst>
                </a:gridCol>
                <a:gridCol w="1413164">
                  <a:extLst>
                    <a:ext uri="{9D8B030D-6E8A-4147-A177-3AD203B41FA5}">
                      <a16:colId xmlns:a16="http://schemas.microsoft.com/office/drawing/2014/main" val="1738539541"/>
                    </a:ext>
                  </a:extLst>
                </a:gridCol>
                <a:gridCol w="2974109">
                  <a:extLst>
                    <a:ext uri="{9D8B030D-6E8A-4147-A177-3AD203B41FA5}">
                      <a16:colId xmlns:a16="http://schemas.microsoft.com/office/drawing/2014/main" val="4234363536"/>
                    </a:ext>
                  </a:extLst>
                </a:gridCol>
                <a:gridCol w="3001819">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rowSpan="2">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Product details &amp; performances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App downloads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Android - 50M+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iOS - NA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Android - 100,000+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iOS - NA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r h="634431">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App ratings &amp; feedbacks</a:t>
                      </a: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Google play store - As per the rating on play store it is 4.1 out of 5 stars. Overall people are satisfied with the </a:t>
                      </a:r>
                      <a:r>
                        <a:rPr lang="en-IN"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Swiggy</a:t>
                      </a: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but there are few concerns that people have mentioned in the feedbacks – </a:t>
                      </a:r>
                    </a:p>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 Payment gateway issues: Failed transactions, money not returned </a:t>
                      </a:r>
                    </a:p>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b. App crashes due to video streaming feature </a:t>
                      </a:r>
                    </a:p>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 Issue in login with existing account.</a:t>
                      </a: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Google play store - As per the rating on play store it is 5 out of 5 stars but I read the latest reviews so some of the people complaint about the following issues – </a:t>
                      </a:r>
                    </a:p>
                    <a:p>
                      <a:pPr marL="0" marR="0"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 With an active internet connection app is still showing them internet issue </a:t>
                      </a:r>
                    </a:p>
                    <a:p>
                      <a:pPr marL="0" marR="0"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b. No option to cancel the subscription if taken by mistake </a:t>
                      </a:r>
                    </a:p>
                    <a:p>
                      <a:pPr marL="0" marR="0"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 Issue with setting up the location or service is not available to their location in Bangalore</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331956682"/>
                  </a:ext>
                </a:extLst>
              </a:tr>
            </a:tbl>
          </a:graphicData>
        </a:graphic>
      </p:graphicFrame>
      <p:sp>
        <p:nvSpPr>
          <p:cNvPr id="7" name="TextBox 6">
            <a:extLst>
              <a:ext uri="{FF2B5EF4-FFF2-40B4-BE49-F238E27FC236}">
                <a16:creationId xmlns:a16="http://schemas.microsoft.com/office/drawing/2014/main" id="{A6372E80-8458-C046-AB68-7CDBA77C918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141984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057CC91B-2F49-D142-B811-F73CE60C0B84}"/>
              </a:ext>
            </a:extLst>
          </p:cNvPr>
          <p:cNvGraphicFramePr>
            <a:graphicFrameLocks noGrp="1"/>
          </p:cNvGraphicFramePr>
          <p:nvPr/>
        </p:nvGraphicFramePr>
        <p:xfrm>
          <a:off x="316677" y="1093299"/>
          <a:ext cx="8679542" cy="2549172"/>
        </p:xfrm>
        <a:graphic>
          <a:graphicData uri="http://schemas.openxmlformats.org/drawingml/2006/table">
            <a:tbl>
              <a:tblPr firstRow="1" bandRow="1">
                <a:tableStyleId>{5C22544A-7EE6-4342-B048-85BDC9FD1C3A}</a:tableStyleId>
              </a:tblPr>
              <a:tblGrid>
                <a:gridCol w="1290450">
                  <a:extLst>
                    <a:ext uri="{9D8B030D-6E8A-4147-A177-3AD203B41FA5}">
                      <a16:colId xmlns:a16="http://schemas.microsoft.com/office/drawing/2014/main" val="3708301343"/>
                    </a:ext>
                  </a:extLst>
                </a:gridCol>
                <a:gridCol w="1413164">
                  <a:extLst>
                    <a:ext uri="{9D8B030D-6E8A-4147-A177-3AD203B41FA5}">
                      <a16:colId xmlns:a16="http://schemas.microsoft.com/office/drawing/2014/main" val="1738539541"/>
                    </a:ext>
                  </a:extLst>
                </a:gridCol>
                <a:gridCol w="2974109">
                  <a:extLst>
                    <a:ext uri="{9D8B030D-6E8A-4147-A177-3AD203B41FA5}">
                      <a16:colId xmlns:a16="http://schemas.microsoft.com/office/drawing/2014/main" val="4234363536"/>
                    </a:ext>
                  </a:extLst>
                </a:gridCol>
                <a:gridCol w="3001819">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rowSpan="2">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Product details &amp; performances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App downloads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Android - 50M+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iOS - NA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Android - 100,000+ </a:t>
                      </a:r>
                    </a:p>
                    <a:p>
                      <a:pPr marL="342900" marR="0" indent="-342900" algn="l" rtl="0">
                        <a:lnSpc>
                          <a:spcPct val="100000"/>
                        </a:lnSpc>
                        <a:spcBef>
                          <a:spcPts val="0"/>
                        </a:spcBef>
                        <a:spcAft>
                          <a:spcPts val="0"/>
                        </a:spcAft>
                        <a:buClr>
                          <a:srgbClr val="000000"/>
                        </a:buClr>
                        <a:buFont typeface="Arial"/>
                        <a:buAutoNum type="arabicPeriod"/>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iOS - NA</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r h="634431">
                <a:tc vMerge="1">
                  <a:txBody>
                    <a:bodyPr/>
                    <a:lstStyle/>
                    <a:p>
                      <a:pPr marR="0" algn="l" rtl="0">
                        <a:lnSpc>
                          <a:spcPct val="100000"/>
                        </a:lnSpc>
                        <a:spcBef>
                          <a:spcPts val="0"/>
                        </a:spcBef>
                        <a:spcAft>
                          <a:spcPts val="0"/>
                        </a:spcAft>
                        <a:buClr>
                          <a:srgbClr val="000000"/>
                        </a:buClr>
                        <a:buFont typeface="Arial"/>
                      </a:pPr>
                      <a:endParaRPr lang="en-US" sz="1600" b="0" i="0" u="none" strike="noStrike" cap="none" dirty="0">
                        <a:solidFill>
                          <a:schemeClr val="dk1"/>
                        </a:solidFill>
                        <a:latin typeface="Lato"/>
                        <a:ea typeface="+mn-ea"/>
                        <a:cs typeface="+mn-cs"/>
                        <a:sym typeface="Lato"/>
                      </a:endParaRP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App ratings &amp; feedbacks</a:t>
                      </a:r>
                    </a:p>
                  </a:txBody>
                  <a:tcPr/>
                </a:tc>
                <a:tc>
                  <a:txBody>
                    <a:bodyPr/>
                    <a:lstStyle/>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d. Coupons are not getting applied. </a:t>
                      </a:r>
                    </a:p>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e. Increased minimum order value (from 100 to 150) for free home delivery unacceptable.     </a:t>
                      </a:r>
                    </a:p>
                    <a:p>
                      <a:pPr marL="0" marR="0" lvl="7" indent="0" algn="l" rtl="0">
                        <a:lnSpc>
                          <a:spcPct val="100000"/>
                        </a:lnSpc>
                        <a:spcBef>
                          <a:spcPts val="0"/>
                        </a:spcBef>
                        <a:spcAft>
                          <a:spcPts val="0"/>
                        </a:spcAft>
                        <a:buClr>
                          <a:srgbClr val="000000"/>
                        </a:buClr>
                        <a:buFont typeface="Arial"/>
                        <a:buNone/>
                      </a:pP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f. High delivery &amp; packing charges </a:t>
                      </a:r>
                      <a:endPar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3331956682"/>
                  </a:ext>
                </a:extLst>
              </a:tr>
            </a:tbl>
          </a:graphicData>
        </a:graphic>
      </p:graphicFrame>
      <p:sp>
        <p:nvSpPr>
          <p:cNvPr id="7" name="TextBox 6">
            <a:extLst>
              <a:ext uri="{FF2B5EF4-FFF2-40B4-BE49-F238E27FC236}">
                <a16:creationId xmlns:a16="http://schemas.microsoft.com/office/drawing/2014/main" id="{A6372E80-8458-C046-AB68-7CDBA77C918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351387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057CC91B-2F49-D142-B811-F73CE60C0B84}"/>
              </a:ext>
            </a:extLst>
          </p:cNvPr>
          <p:cNvGraphicFramePr>
            <a:graphicFrameLocks noGrp="1"/>
          </p:cNvGraphicFramePr>
          <p:nvPr/>
        </p:nvGraphicFramePr>
        <p:xfrm>
          <a:off x="316677" y="1093299"/>
          <a:ext cx="8679542" cy="4053654"/>
        </p:xfrm>
        <a:graphic>
          <a:graphicData uri="http://schemas.openxmlformats.org/drawingml/2006/table">
            <a:tbl>
              <a:tblPr firstRow="1" bandRow="1">
                <a:tableStyleId>{5C22544A-7EE6-4342-B048-85BDC9FD1C3A}</a:tableStyleId>
              </a:tblPr>
              <a:tblGrid>
                <a:gridCol w="1290450">
                  <a:extLst>
                    <a:ext uri="{9D8B030D-6E8A-4147-A177-3AD203B41FA5}">
                      <a16:colId xmlns:a16="http://schemas.microsoft.com/office/drawing/2014/main" val="3708301343"/>
                    </a:ext>
                  </a:extLst>
                </a:gridCol>
                <a:gridCol w="1413164">
                  <a:extLst>
                    <a:ext uri="{9D8B030D-6E8A-4147-A177-3AD203B41FA5}">
                      <a16:colId xmlns:a16="http://schemas.microsoft.com/office/drawing/2014/main" val="1738539541"/>
                    </a:ext>
                  </a:extLst>
                </a:gridCol>
                <a:gridCol w="2974109">
                  <a:extLst>
                    <a:ext uri="{9D8B030D-6E8A-4147-A177-3AD203B41FA5}">
                      <a16:colId xmlns:a16="http://schemas.microsoft.com/office/drawing/2014/main" val="4234363536"/>
                    </a:ext>
                  </a:extLst>
                </a:gridCol>
                <a:gridCol w="3001819">
                  <a:extLst>
                    <a:ext uri="{9D8B030D-6E8A-4147-A177-3AD203B41FA5}">
                      <a16:colId xmlns:a16="http://schemas.microsoft.com/office/drawing/2014/main" val="676748796"/>
                    </a:ext>
                  </a:extLst>
                </a:gridCol>
              </a:tblGrid>
              <a:tr h="301347">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3748854">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Future Initiatives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Future initiatives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r>
                        <a:rPr lang="en-US" sz="1400" b="0" i="0" u="none" strike="noStrike" cap="none" dirty="0" err="1">
                          <a:solidFill>
                            <a:schemeClr val="dk1"/>
                          </a:solidFill>
                          <a:latin typeface="Calibri" panose="020F0502020204030204" pitchFamily="34" charset="0"/>
                          <a:ea typeface="+mn-ea"/>
                          <a:cs typeface="Calibri" panose="020F0502020204030204" pitchFamily="34" charset="0"/>
                          <a:sym typeface="Arial"/>
                        </a:rPr>
                        <a:t>Swiggy’s</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core business is delivering food to the customers from the restaurants and their major portion of the revenue comes from the service income so they should keep working more on this side.</a:t>
                      </a: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Arial"/>
                        <a:buAutoNum type="arabicPeriod"/>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Masala box will increase the different cuisines option for their customers because they are actively looking out for home chefs who have exceptional culinary skills or are adept in a particular cuisine.</a:t>
                      </a:r>
                    </a:p>
                    <a:p>
                      <a:pPr marL="342900" marR="0" indent="-342900" algn="l" rtl="0">
                        <a:lnSpc>
                          <a:spcPct val="100000"/>
                        </a:lnSpc>
                        <a:spcBef>
                          <a:spcPts val="0"/>
                        </a:spcBef>
                        <a:spcAft>
                          <a:spcPts val="0"/>
                        </a:spcAft>
                        <a:buClr>
                          <a:srgbClr val="000000"/>
                        </a:buClr>
                        <a:buFont typeface="Arial"/>
                        <a:buAutoNum type="arabicPeriod"/>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Party orders seems to be good additional revenue stream for them so they would like to grow their party revenue stream.</a:t>
                      </a: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7" name="TextBox 6">
            <a:extLst>
              <a:ext uri="{FF2B5EF4-FFF2-40B4-BE49-F238E27FC236}">
                <a16:creationId xmlns:a16="http://schemas.microsoft.com/office/drawing/2014/main" id="{A6372E80-8458-C046-AB68-7CDBA77C918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pic>
        <p:nvPicPr>
          <p:cNvPr id="3" name="Picture 2" descr="A picture containing device&#10;&#10;Description automatically generated">
            <a:extLst>
              <a:ext uri="{FF2B5EF4-FFF2-40B4-BE49-F238E27FC236}">
                <a16:creationId xmlns:a16="http://schemas.microsoft.com/office/drawing/2014/main" id="{47F5D75F-2CCF-8548-9262-E9AD62B00858}"/>
              </a:ext>
            </a:extLst>
          </p:cNvPr>
          <p:cNvPicPr>
            <a:picLocks noChangeAspect="1"/>
          </p:cNvPicPr>
          <p:nvPr/>
        </p:nvPicPr>
        <p:blipFill>
          <a:blip r:embed="rId3"/>
          <a:stretch>
            <a:fillRect/>
          </a:stretch>
        </p:blipFill>
        <p:spPr>
          <a:xfrm>
            <a:off x="3248313" y="1465118"/>
            <a:ext cx="2647373" cy="1323687"/>
          </a:xfrm>
          <a:prstGeom prst="rect">
            <a:avLst/>
          </a:prstGeom>
        </p:spPr>
      </p:pic>
    </p:spTree>
    <p:extLst>
      <p:ext uri="{BB962C8B-B14F-4D97-AF65-F5344CB8AC3E}">
        <p14:creationId xmlns:p14="http://schemas.microsoft.com/office/powerpoint/2010/main" val="3596483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057CC91B-2F49-D142-B811-F73CE60C0B84}"/>
              </a:ext>
            </a:extLst>
          </p:cNvPr>
          <p:cNvGraphicFramePr>
            <a:graphicFrameLocks noGrp="1"/>
          </p:cNvGraphicFramePr>
          <p:nvPr/>
        </p:nvGraphicFramePr>
        <p:xfrm>
          <a:off x="316677" y="1093299"/>
          <a:ext cx="8679542" cy="3194901"/>
        </p:xfrm>
        <a:graphic>
          <a:graphicData uri="http://schemas.openxmlformats.org/drawingml/2006/table">
            <a:tbl>
              <a:tblPr firstRow="1" bandRow="1">
                <a:tableStyleId>{5C22544A-7EE6-4342-B048-85BDC9FD1C3A}</a:tableStyleId>
              </a:tblPr>
              <a:tblGrid>
                <a:gridCol w="1290450">
                  <a:extLst>
                    <a:ext uri="{9D8B030D-6E8A-4147-A177-3AD203B41FA5}">
                      <a16:colId xmlns:a16="http://schemas.microsoft.com/office/drawing/2014/main" val="3708301343"/>
                    </a:ext>
                  </a:extLst>
                </a:gridCol>
                <a:gridCol w="1413164">
                  <a:extLst>
                    <a:ext uri="{9D8B030D-6E8A-4147-A177-3AD203B41FA5}">
                      <a16:colId xmlns:a16="http://schemas.microsoft.com/office/drawing/2014/main" val="1738539541"/>
                    </a:ext>
                  </a:extLst>
                </a:gridCol>
                <a:gridCol w="2974109">
                  <a:extLst>
                    <a:ext uri="{9D8B030D-6E8A-4147-A177-3AD203B41FA5}">
                      <a16:colId xmlns:a16="http://schemas.microsoft.com/office/drawing/2014/main" val="4234363536"/>
                    </a:ext>
                  </a:extLst>
                </a:gridCol>
                <a:gridCol w="3001819">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Future Initiatives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Future initiatives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mj-lt"/>
                        <a:buAutoNum type="arabicPeriod" startAt="2"/>
                      </a:pPr>
                      <a:r>
                        <a:rPr lang="en-US" sz="1400" b="0" i="0" u="none" strike="noStrike" cap="none" dirty="0" err="1">
                          <a:solidFill>
                            <a:schemeClr val="dk1"/>
                          </a:solidFill>
                          <a:latin typeface="Calibri" panose="020F0502020204030204" pitchFamily="34" charset="0"/>
                          <a:ea typeface="+mn-ea"/>
                          <a:cs typeface="Calibri" panose="020F0502020204030204" pitchFamily="34" charset="0"/>
                          <a:sym typeface="Arial"/>
                        </a:rPr>
                        <a:t>Swiggy</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is expanding very fast in all over the India to acquire more customer base. They will keep doing this.</a:t>
                      </a:r>
                    </a:p>
                    <a:p>
                      <a:pPr marL="342900" marR="0" indent="-342900" algn="l" rtl="0">
                        <a:lnSpc>
                          <a:spcPct val="100000"/>
                        </a:lnSpc>
                        <a:spcBef>
                          <a:spcPts val="0"/>
                        </a:spcBef>
                        <a:spcAft>
                          <a:spcPts val="0"/>
                        </a:spcAft>
                        <a:buClr>
                          <a:srgbClr val="000000"/>
                        </a:buClr>
                        <a:buFont typeface="+mj-lt"/>
                        <a:buAutoNum type="arabicPeriod" startAt="2"/>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To maintain the supply power they have started the </a:t>
                      </a:r>
                      <a:r>
                        <a:rPr lang="en-US" sz="1400" b="0" i="0" u="none" strike="noStrike" cap="none" dirty="0" err="1">
                          <a:solidFill>
                            <a:schemeClr val="dk1"/>
                          </a:solidFill>
                          <a:latin typeface="Calibri" panose="020F0502020204030204" pitchFamily="34" charset="0"/>
                          <a:ea typeface="+mn-ea"/>
                          <a:cs typeface="Calibri" panose="020F0502020204030204" pitchFamily="34" charset="0"/>
                          <a:sym typeface="Arial"/>
                        </a:rPr>
                        <a:t>Swiggy</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access which provides the space for the restaurants. They will actively work on this. This will help them improve the customer service.</a:t>
                      </a:r>
                    </a:p>
                  </a:txBody>
                  <a:tcPr/>
                </a:tc>
                <a:tc>
                  <a:txBody>
                    <a:bodyPr/>
                    <a:lstStyle/>
                    <a:p>
                      <a:pPr marL="342900" marR="0" indent="-342900" algn="l" rtl="0">
                        <a:lnSpc>
                          <a:spcPct val="100000"/>
                        </a:lnSpc>
                        <a:spcBef>
                          <a:spcPts val="0"/>
                        </a:spcBef>
                        <a:spcAft>
                          <a:spcPts val="0"/>
                        </a:spcAft>
                        <a:buClr>
                          <a:srgbClr val="000000"/>
                        </a:buClr>
                        <a:buFont typeface="+mj-lt"/>
                        <a:buAutoNum type="arabicPeriod" startAt="3"/>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They are providing very good home cooked food and service. People are really liking it so they need to do more on marketing side so that they can acquire more customers.</a:t>
                      </a:r>
                    </a:p>
                    <a:p>
                      <a:pPr marL="342900" marR="0" indent="-342900" algn="l" rtl="0">
                        <a:lnSpc>
                          <a:spcPct val="100000"/>
                        </a:lnSpc>
                        <a:spcBef>
                          <a:spcPts val="0"/>
                        </a:spcBef>
                        <a:spcAft>
                          <a:spcPts val="0"/>
                        </a:spcAft>
                        <a:buClr>
                          <a:srgbClr val="000000"/>
                        </a:buClr>
                        <a:buFont typeface="+mj-lt"/>
                        <a:buAutoNum type="arabicPeriod" startAt="3"/>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They need to expand its geographical footprint in Bengaluru because many people are saying in reviews that their service is not available in their location.</a:t>
                      </a:r>
                    </a:p>
                    <a:p>
                      <a:pPr marL="342900" marR="0" indent="-342900" algn="l" rtl="0">
                        <a:lnSpc>
                          <a:spcPct val="100000"/>
                        </a:lnSpc>
                        <a:spcBef>
                          <a:spcPts val="0"/>
                        </a:spcBef>
                        <a:spcAft>
                          <a:spcPts val="0"/>
                        </a:spcAft>
                        <a:buClr>
                          <a:srgbClr val="000000"/>
                        </a:buClr>
                        <a:buFont typeface="Arial"/>
                        <a:buAutoNum type="arabicPeriod" startAt="3"/>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7" name="TextBox 6">
            <a:extLst>
              <a:ext uri="{FF2B5EF4-FFF2-40B4-BE49-F238E27FC236}">
                <a16:creationId xmlns:a16="http://schemas.microsoft.com/office/drawing/2014/main" id="{A6372E80-8458-C046-AB68-7CDBA77C918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734491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graphicFrame>
        <p:nvGraphicFramePr>
          <p:cNvPr id="5" name="Table 4">
            <a:extLst>
              <a:ext uri="{FF2B5EF4-FFF2-40B4-BE49-F238E27FC236}">
                <a16:creationId xmlns:a16="http://schemas.microsoft.com/office/drawing/2014/main" id="{057CC91B-2F49-D142-B811-F73CE60C0B84}"/>
              </a:ext>
            </a:extLst>
          </p:cNvPr>
          <p:cNvGraphicFramePr>
            <a:graphicFrameLocks noGrp="1"/>
          </p:cNvGraphicFramePr>
          <p:nvPr/>
        </p:nvGraphicFramePr>
        <p:xfrm>
          <a:off x="316677" y="1093299"/>
          <a:ext cx="8679542" cy="1914741"/>
        </p:xfrm>
        <a:graphic>
          <a:graphicData uri="http://schemas.openxmlformats.org/drawingml/2006/table">
            <a:tbl>
              <a:tblPr firstRow="1" bandRow="1">
                <a:tableStyleId>{5C22544A-7EE6-4342-B048-85BDC9FD1C3A}</a:tableStyleId>
              </a:tblPr>
              <a:tblGrid>
                <a:gridCol w="1290450">
                  <a:extLst>
                    <a:ext uri="{9D8B030D-6E8A-4147-A177-3AD203B41FA5}">
                      <a16:colId xmlns:a16="http://schemas.microsoft.com/office/drawing/2014/main" val="3708301343"/>
                    </a:ext>
                  </a:extLst>
                </a:gridCol>
                <a:gridCol w="1413164">
                  <a:extLst>
                    <a:ext uri="{9D8B030D-6E8A-4147-A177-3AD203B41FA5}">
                      <a16:colId xmlns:a16="http://schemas.microsoft.com/office/drawing/2014/main" val="1738539541"/>
                    </a:ext>
                  </a:extLst>
                </a:gridCol>
                <a:gridCol w="2974109">
                  <a:extLst>
                    <a:ext uri="{9D8B030D-6E8A-4147-A177-3AD203B41FA5}">
                      <a16:colId xmlns:a16="http://schemas.microsoft.com/office/drawing/2014/main" val="4234363536"/>
                    </a:ext>
                  </a:extLst>
                </a:gridCol>
                <a:gridCol w="3001819">
                  <a:extLst>
                    <a:ext uri="{9D8B030D-6E8A-4147-A177-3AD203B41FA5}">
                      <a16:colId xmlns:a16="http://schemas.microsoft.com/office/drawing/2014/main" val="676748796"/>
                    </a:ext>
                  </a:extLst>
                </a:gridCol>
              </a:tblGrid>
              <a:tr h="329781">
                <a:tc>
                  <a:txBody>
                    <a:bodyPr/>
                    <a:lstStyle/>
                    <a:p>
                      <a:pPr algn="ctr"/>
                      <a:endParaRPr lang="en-US" sz="1400" dirty="0">
                        <a:latin typeface="Calibri" panose="020F0502020204030204" pitchFamily="34" charset="0"/>
                        <a:cs typeface="Calibri" panose="020F0502020204030204" pitchFamily="34" charset="0"/>
                      </a:endParaRPr>
                    </a:p>
                  </a:txBody>
                  <a:tcPr/>
                </a:tc>
                <a:tc>
                  <a:txBody>
                    <a:bodyPr/>
                    <a:lstStyle/>
                    <a:p>
                      <a:pPr algn="ct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Parameters</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SWIGGY</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Calibri" panose="020F0502020204030204" pitchFamily="34" charset="0"/>
                          <a:ea typeface="+mn-ea"/>
                          <a:cs typeface="Calibri" panose="020F0502020204030204" pitchFamily="34" charset="0"/>
                          <a:sym typeface="Arial"/>
                        </a:rPr>
                        <a:t>MASALA BOX</a:t>
                      </a:r>
                    </a:p>
                  </a:txBody>
                  <a:tcPr/>
                </a:tc>
                <a:extLst>
                  <a:ext uri="{0D108BD9-81ED-4DB2-BD59-A6C34878D82A}">
                    <a16:rowId xmlns:a16="http://schemas.microsoft.com/office/drawing/2014/main" val="813337290"/>
                  </a:ext>
                </a:extLst>
              </a:tr>
              <a:tr h="634431">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Lato"/>
                        </a:rPr>
                        <a:t>Future Initiatives</a:t>
                      </a:r>
                    </a:p>
                  </a:txBody>
                  <a:tcPr anchor="ctr">
                    <a:solidFill>
                      <a:srgbClr val="EB5F73">
                        <a:alpha val="25098"/>
                      </a:srgbClr>
                    </a:solidFill>
                  </a:tcPr>
                </a:tc>
                <a:tc>
                  <a:txBody>
                    <a:bodyPr/>
                    <a:lstStyle/>
                    <a:p>
                      <a:pPr marR="0" algn="l" rtl="0">
                        <a:lnSpc>
                          <a:spcPct val="100000"/>
                        </a:lnSpc>
                        <a:spcBef>
                          <a:spcPts val="0"/>
                        </a:spcBef>
                        <a:spcAft>
                          <a:spcPts val="0"/>
                        </a:spcAft>
                        <a:buClr>
                          <a:srgbClr val="000000"/>
                        </a:buClr>
                        <a:buFont typeface="Arial"/>
                      </a:pPr>
                      <a:r>
                        <a:rPr lang="en-IN" sz="1400" b="0" i="0" u="none" strike="noStrike" cap="none" dirty="0">
                          <a:solidFill>
                            <a:schemeClr val="dk1"/>
                          </a:solidFill>
                          <a:latin typeface="Calibri" panose="020F0502020204030204" pitchFamily="34" charset="0"/>
                          <a:ea typeface="+mn-ea"/>
                          <a:cs typeface="Calibri" panose="020F0502020204030204" pitchFamily="34" charset="0"/>
                          <a:sym typeface="Arial"/>
                        </a:rPr>
                        <a:t>Future initiatives</a:t>
                      </a: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tc>
                  <a:txBody>
                    <a:bodyPr/>
                    <a:lstStyle/>
                    <a:p>
                      <a:pPr marL="342900" marR="0" indent="-342900" algn="l" rtl="0">
                        <a:lnSpc>
                          <a:spcPct val="100000"/>
                        </a:lnSpc>
                        <a:spcBef>
                          <a:spcPts val="0"/>
                        </a:spcBef>
                        <a:spcAft>
                          <a:spcPts val="0"/>
                        </a:spcAft>
                        <a:buClr>
                          <a:srgbClr val="000000"/>
                        </a:buClr>
                        <a:buFont typeface="+mj-lt"/>
                        <a:buAutoNum type="arabicPeriod" startAt="4"/>
                      </a:pPr>
                      <a:r>
                        <a:rPr lang="en-US" sz="1400" b="0" i="0" u="none" strike="noStrike" cap="none" dirty="0" err="1">
                          <a:solidFill>
                            <a:schemeClr val="dk1"/>
                          </a:solidFill>
                          <a:latin typeface="Calibri" panose="020F0502020204030204" pitchFamily="34" charset="0"/>
                          <a:ea typeface="+mn-ea"/>
                          <a:cs typeface="Calibri" panose="020F0502020204030204" pitchFamily="34" charset="0"/>
                          <a:sym typeface="Arial"/>
                        </a:rPr>
                        <a:t>Swiggy</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has started multiple services like </a:t>
                      </a:r>
                      <a:r>
                        <a:rPr lang="en-US" sz="1400" b="0" i="0" u="none" strike="noStrike" cap="none" dirty="0" err="1">
                          <a:solidFill>
                            <a:schemeClr val="dk1"/>
                          </a:solidFill>
                          <a:latin typeface="Calibri" panose="020F0502020204030204" pitchFamily="34" charset="0"/>
                          <a:ea typeface="+mn-ea"/>
                          <a:cs typeface="Calibri" panose="020F0502020204030204" pitchFamily="34" charset="0"/>
                          <a:sym typeface="Arial"/>
                        </a:rPr>
                        <a:t>Ginie</a:t>
                      </a:r>
                      <a:r>
                        <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rPr>
                        <a:t>, delivering groceries, fruits &amp; vegetables they should keep working on this revenue streams. This will help them to come across with the revenue losses due to COVID-19</a:t>
                      </a:r>
                    </a:p>
                  </a:txBody>
                  <a:tcPr/>
                </a:tc>
                <a:tc>
                  <a:txBody>
                    <a:bodyPr/>
                    <a:lstStyle/>
                    <a:p>
                      <a:pPr marL="342900" marR="0" indent="-342900" algn="l" rtl="0">
                        <a:lnSpc>
                          <a:spcPct val="100000"/>
                        </a:lnSpc>
                        <a:spcBef>
                          <a:spcPts val="0"/>
                        </a:spcBef>
                        <a:spcAft>
                          <a:spcPts val="0"/>
                        </a:spcAft>
                        <a:buClr>
                          <a:srgbClr val="000000"/>
                        </a:buClr>
                        <a:buFont typeface="+mj-lt"/>
                        <a:buAutoNum type="arabicPeriod" startAt="3"/>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p>
                      <a:pPr marL="342900" marR="0" indent="-342900" algn="l" rtl="0">
                        <a:lnSpc>
                          <a:spcPct val="100000"/>
                        </a:lnSpc>
                        <a:spcBef>
                          <a:spcPts val="0"/>
                        </a:spcBef>
                        <a:spcAft>
                          <a:spcPts val="0"/>
                        </a:spcAft>
                        <a:buClr>
                          <a:srgbClr val="000000"/>
                        </a:buClr>
                        <a:buFont typeface="Arial"/>
                        <a:buAutoNum type="arabicPeriod" startAt="3"/>
                      </a:pPr>
                      <a:endParaRPr lang="en-US" sz="14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745593799"/>
                  </a:ext>
                </a:extLst>
              </a:tr>
            </a:tbl>
          </a:graphicData>
        </a:graphic>
      </p:graphicFrame>
      <p:sp>
        <p:nvSpPr>
          <p:cNvPr id="7" name="TextBox 6">
            <a:extLst>
              <a:ext uri="{FF2B5EF4-FFF2-40B4-BE49-F238E27FC236}">
                <a16:creationId xmlns:a16="http://schemas.microsoft.com/office/drawing/2014/main" id="{A6372E80-8458-C046-AB68-7CDBA77C9185}"/>
              </a:ext>
            </a:extLst>
          </p:cNvPr>
          <p:cNvSpPr txBox="1"/>
          <p:nvPr/>
        </p:nvSpPr>
        <p:spPr>
          <a:xfrm>
            <a:off x="490888" y="674412"/>
            <a:ext cx="227498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SWIGGY Vs MASALA BOX</a:t>
            </a:r>
          </a:p>
        </p:txBody>
      </p:sp>
    </p:spTree>
    <p:extLst>
      <p:ext uri="{BB962C8B-B14F-4D97-AF65-F5344CB8AC3E}">
        <p14:creationId xmlns:p14="http://schemas.microsoft.com/office/powerpoint/2010/main" val="73544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9"/>
          <p:cNvSpPr txBox="1">
            <a:spLocks noGrp="1"/>
          </p:cNvSpPr>
          <p:nvPr>
            <p:ph type="title"/>
          </p:nvPr>
        </p:nvSpPr>
        <p:spPr>
          <a:xfrm>
            <a:off x="618150" y="223265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2: User Research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0"/>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Objectives and Hypotheses</a:t>
            </a:r>
            <a:endParaRPr/>
          </a:p>
        </p:txBody>
      </p:sp>
      <p:sp>
        <p:nvSpPr>
          <p:cNvPr id="893" name="Google Shape;893;p40"/>
          <p:cNvSpPr txBox="1"/>
          <p:nvPr/>
        </p:nvSpPr>
        <p:spPr>
          <a:xfrm>
            <a:off x="316676" y="822036"/>
            <a:ext cx="8365506"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a:solidFill>
                  <a:srgbClr val="000000"/>
                </a:solidFill>
                <a:latin typeface="Calibri"/>
                <a:ea typeface="Calibri"/>
                <a:cs typeface="Calibri"/>
                <a:sym typeface="Calibri"/>
              </a:rPr>
              <a:t>Objectives –</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rgbClr val="000000"/>
                </a:solidFill>
                <a:latin typeface="Calibri"/>
                <a:ea typeface="Calibri"/>
                <a:cs typeface="Calibri"/>
                <a:sym typeface="Calibri"/>
              </a:rPr>
              <a:t>The object is to understand why people would prefer homemade food instead of restaurant food?</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rgbClr val="000000"/>
                </a:solidFill>
                <a:latin typeface="Calibri"/>
                <a:ea typeface="Calibri"/>
                <a:cs typeface="Calibri"/>
                <a:sym typeface="Calibri"/>
              </a:rPr>
              <a:t>The objective is to understand what they will expect from homemade food suppliers?</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600" b="1" i="0" u="none" strike="noStrike" cap="none">
                <a:solidFill>
                  <a:srgbClr val="000000"/>
                </a:solidFill>
                <a:latin typeface="Calibri"/>
                <a:ea typeface="Calibri"/>
                <a:cs typeface="Calibri"/>
                <a:sym typeface="Calibri"/>
              </a:rPr>
              <a:t>Hypothesis – </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a:latin typeface="Calibri"/>
                <a:ea typeface="Calibri"/>
                <a:cs typeface="Calibri"/>
                <a:sym typeface="Calibri"/>
              </a:rPr>
              <a:t>HYP1 - Given</a:t>
            </a:r>
            <a:r>
              <a:rPr lang="en-IN" sz="1400" b="0" i="0" u="none" strike="noStrike" cap="none">
                <a:solidFill>
                  <a:srgbClr val="000000"/>
                </a:solidFill>
                <a:latin typeface="Calibri"/>
                <a:ea typeface="Calibri"/>
                <a:cs typeface="Calibri"/>
                <a:sym typeface="Calibri"/>
              </a:rPr>
              <a:t> an option, </a:t>
            </a:r>
            <a:r>
              <a:rPr lang="en-IN">
                <a:latin typeface="Calibri"/>
                <a:ea typeface="Calibri"/>
                <a:cs typeface="Calibri"/>
                <a:sym typeface="Calibri"/>
              </a:rPr>
              <a:t>people</a:t>
            </a:r>
            <a:r>
              <a:rPr lang="en-IN" sz="1400" b="0" i="0" u="none" strike="noStrike" cap="none">
                <a:solidFill>
                  <a:srgbClr val="000000"/>
                </a:solidFill>
                <a:latin typeface="Calibri"/>
                <a:ea typeface="Calibri"/>
                <a:cs typeface="Calibri"/>
                <a:sym typeface="Calibri"/>
              </a:rPr>
              <a:t> would prefer homemade </a:t>
            </a:r>
            <a:r>
              <a:rPr lang="en-IN">
                <a:latin typeface="Calibri"/>
                <a:ea typeface="Calibri"/>
                <a:cs typeface="Calibri"/>
                <a:sym typeface="Calibri"/>
              </a:rPr>
              <a:t>to </a:t>
            </a:r>
            <a:r>
              <a:rPr lang="en-IN" sz="1400" b="0" i="0" u="none" strike="noStrike" cap="none">
                <a:solidFill>
                  <a:srgbClr val="000000"/>
                </a:solidFill>
                <a:latin typeface="Calibri"/>
                <a:ea typeface="Calibri"/>
                <a:cs typeface="Calibri"/>
                <a:sym typeface="Calibri"/>
              </a:rPr>
              <a:t>restaurant-made  food.</a:t>
            </a:r>
            <a:endParaRPr sz="14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HYP2 - Speed of delivery is a major factor that public consider while ordering online.</a:t>
            </a:r>
            <a:endParaRPr>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a:latin typeface="Calibri"/>
                <a:ea typeface="Calibri"/>
                <a:cs typeface="Calibri"/>
                <a:sym typeface="Calibri"/>
              </a:rPr>
              <a:t>HYP3 - People would prefer short-term weekly subscriptions over long-term monthly subscriptions</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a:latin typeface="Calibri"/>
                <a:ea typeface="Calibri"/>
                <a:cs typeface="Calibri"/>
                <a:sym typeface="Calibri"/>
              </a:rPr>
              <a:t>HYP4 - </a:t>
            </a:r>
            <a:r>
              <a:rPr lang="en-IN" sz="1400" b="0" i="0" u="none" strike="noStrike" cap="none">
                <a:solidFill>
                  <a:srgbClr val="000000"/>
                </a:solidFill>
                <a:latin typeface="Calibri"/>
                <a:ea typeface="Calibri"/>
                <a:cs typeface="Calibri"/>
                <a:sym typeface="Calibri"/>
              </a:rPr>
              <a:t>People </a:t>
            </a:r>
            <a:r>
              <a:rPr lang="en-IN">
                <a:latin typeface="Calibri"/>
                <a:ea typeface="Calibri"/>
                <a:cs typeface="Calibri"/>
                <a:sym typeface="Calibri"/>
              </a:rPr>
              <a:t>order outside food because they crave variety</a:t>
            </a:r>
            <a:endParaRPr/>
          </a:p>
          <a:p>
            <a:pPr marL="45720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 Identification</a:t>
            </a:r>
            <a:endParaRPr/>
          </a:p>
        </p:txBody>
      </p:sp>
      <p:sp>
        <p:nvSpPr>
          <p:cNvPr id="643" name="Google Shape;643;p5"/>
          <p:cNvSpPr/>
          <p:nvPr/>
        </p:nvSpPr>
        <p:spPr>
          <a:xfrm>
            <a:off x="415625" y="1152529"/>
            <a:ext cx="3149700" cy="10083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None/>
            </a:pPr>
            <a:r>
              <a:rPr lang="en-IN" sz="1400" b="1" i="0" u="none" strike="noStrike" cap="none">
                <a:solidFill>
                  <a:srgbClr val="E72D3F"/>
                </a:solidFill>
                <a:latin typeface="Calibri"/>
                <a:ea typeface="Calibri"/>
                <a:cs typeface="Calibri"/>
                <a:sym typeface="Calibri"/>
              </a:rPr>
              <a:t>Assumptions</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br>
              <a:rPr lang="en-IN" sz="1400" b="0" i="0" u="none" strike="noStrike" cap="none">
                <a:solidFill>
                  <a:srgbClr val="000000"/>
                </a:solidFill>
                <a:latin typeface="Calibri"/>
                <a:ea typeface="Calibri"/>
                <a:cs typeface="Calibri"/>
                <a:sym typeface="Calibri"/>
              </a:rPr>
            </a:br>
            <a:endParaRPr sz="1400" b="0" i="0" u="none" strike="noStrike" cap="none">
              <a:solidFill>
                <a:srgbClr val="000000"/>
              </a:solidFill>
              <a:latin typeface="Calibri"/>
              <a:ea typeface="Calibri"/>
              <a:cs typeface="Calibri"/>
              <a:sym typeface="Calibri"/>
            </a:endParaRPr>
          </a:p>
        </p:txBody>
      </p:sp>
      <p:sp>
        <p:nvSpPr>
          <p:cNvPr id="644" name="Google Shape;644;p5"/>
          <p:cNvSpPr/>
          <p:nvPr/>
        </p:nvSpPr>
        <p:spPr>
          <a:xfrm>
            <a:off x="415625" y="1510725"/>
            <a:ext cx="7989600" cy="5277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Targeting only urban cities</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Targeting males and females</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People who are living </a:t>
            </a:r>
            <a:r>
              <a:rPr lang="en-IN">
                <a:latin typeface="Calibri"/>
                <a:ea typeface="Calibri"/>
                <a:cs typeface="Calibri"/>
                <a:sym typeface="Calibri"/>
              </a:rPr>
              <a:t>away from</a:t>
            </a:r>
            <a:r>
              <a:rPr lang="en-IN" sz="1400" b="0" i="0" u="none" strike="noStrike" cap="none">
                <a:solidFill>
                  <a:srgbClr val="000000"/>
                </a:solidFill>
                <a:latin typeface="Calibri"/>
                <a:ea typeface="Calibri"/>
                <a:cs typeface="Calibri"/>
                <a:sym typeface="Calibri"/>
              </a:rPr>
              <a:t> their families in urban cities would be dependent on outside food</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Migrants </a:t>
            </a:r>
            <a:r>
              <a:rPr lang="en-IN">
                <a:latin typeface="Calibri"/>
                <a:ea typeface="Calibri"/>
                <a:cs typeface="Calibri"/>
                <a:sym typeface="Calibri"/>
              </a:rPr>
              <a:t>in</a:t>
            </a:r>
            <a:r>
              <a:rPr lang="en-IN" sz="1400" b="0" i="0" u="none" strike="noStrike" cap="none">
                <a:solidFill>
                  <a:srgbClr val="000000"/>
                </a:solidFill>
                <a:latin typeface="Calibri"/>
                <a:ea typeface="Calibri"/>
                <a:cs typeface="Calibri"/>
                <a:sym typeface="Calibri"/>
              </a:rPr>
              <a:t> urban cities would not be living with their families</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Migrants specifically, students or those who are working would be relying on outside food</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Working migrants those are unmarried would be relying on the outside food</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37% of urban population are migrants where 3% migrate for education and 15% for employment</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Considering 50% of migrants for employment are unmarried</a:t>
            </a:r>
            <a:endParaRPr/>
          </a:p>
          <a:p>
            <a:pPr marL="285750" marR="0" lvl="0" indent="-196850" algn="l"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endParaRPr sz="1400" b="0" i="0" u="none" strike="noStrike" cap="none">
              <a:solidFill>
                <a:srgbClr val="000000"/>
              </a:solidFill>
              <a:latin typeface="Calibri"/>
              <a:ea typeface="Calibri"/>
              <a:cs typeface="Calibri"/>
              <a:sym typeface="Calibri"/>
            </a:endParaRPr>
          </a:p>
        </p:txBody>
      </p:sp>
      <p:sp>
        <p:nvSpPr>
          <p:cNvPr id="645" name="Google Shape;645;p5"/>
          <p:cNvSpPr txBox="1"/>
          <p:nvPr/>
        </p:nvSpPr>
        <p:spPr>
          <a:xfrm>
            <a:off x="415625" y="746000"/>
            <a:ext cx="6594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Problem statement: </a:t>
            </a:r>
            <a:r>
              <a:rPr lang="en-IN" b="1">
                <a:latin typeface="Calibri"/>
                <a:ea typeface="Calibri"/>
                <a:cs typeface="Calibri"/>
                <a:sym typeface="Calibri"/>
              </a:rPr>
              <a:t> </a:t>
            </a:r>
            <a:r>
              <a:rPr lang="en-IN" sz="1400" b="1" i="0" u="none" strike="noStrike" cap="none">
                <a:solidFill>
                  <a:srgbClr val="000000"/>
                </a:solidFill>
                <a:latin typeface="Calibri"/>
                <a:ea typeface="Calibri"/>
                <a:cs typeface="Calibri"/>
                <a:sym typeface="Calibri"/>
              </a:rPr>
              <a:t>How big is the daily meal ordering market in urban cities in India?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1"/>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 - Questionnaire</a:t>
            </a:r>
            <a:endParaRPr/>
          </a:p>
        </p:txBody>
      </p:sp>
      <p:sp>
        <p:nvSpPr>
          <p:cNvPr id="899" name="Google Shape;899;p41"/>
          <p:cNvSpPr txBox="1"/>
          <p:nvPr/>
        </p:nvSpPr>
        <p:spPr>
          <a:xfrm>
            <a:off x="316675" y="2280325"/>
            <a:ext cx="83964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S</a:t>
            </a:r>
            <a:r>
              <a:rPr lang="en-IN" sz="1800" b="0" i="0" u="none" strike="noStrike" cap="none">
                <a:solidFill>
                  <a:schemeClr val="dk1"/>
                </a:solidFill>
                <a:latin typeface="Calibri"/>
                <a:ea typeface="Calibri"/>
                <a:cs typeface="Calibri"/>
                <a:sym typeface="Calibri"/>
              </a:rPr>
              <a:t>urvey questionnaire link</a:t>
            </a:r>
            <a:r>
              <a:rPr lang="en-IN" sz="1800">
                <a:solidFill>
                  <a:schemeClr val="dk1"/>
                </a:solidFill>
                <a:latin typeface="Calibri"/>
                <a:ea typeface="Calibri"/>
                <a:cs typeface="Calibri"/>
                <a:sym typeface="Calibri"/>
              </a:rPr>
              <a:t> - </a:t>
            </a:r>
            <a:r>
              <a:rPr lang="en-IN" sz="1800" u="sng">
                <a:solidFill>
                  <a:schemeClr val="hlink"/>
                </a:solidFill>
                <a:latin typeface="Calibri"/>
                <a:ea typeface="Calibri"/>
                <a:cs typeface="Calibri"/>
                <a:sym typeface="Calibri"/>
                <a:hlinkClick r:id="rId3"/>
              </a:rPr>
              <a:t>https://forms.gle/WScSdN3s2kBkD9hh6</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918f30ad44_0_30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 - Analysis </a:t>
            </a:r>
            <a:endParaRPr/>
          </a:p>
        </p:txBody>
      </p:sp>
      <p:pic>
        <p:nvPicPr>
          <p:cNvPr id="905" name="Google Shape;905;g918f30ad44_0_304"/>
          <p:cNvPicPr preferRelativeResize="0"/>
          <p:nvPr/>
        </p:nvPicPr>
        <p:blipFill>
          <a:blip r:embed="rId3">
            <a:alphaModFix/>
          </a:blip>
          <a:stretch>
            <a:fillRect/>
          </a:stretch>
        </p:blipFill>
        <p:spPr>
          <a:xfrm>
            <a:off x="164800" y="701500"/>
            <a:ext cx="4532526" cy="1904857"/>
          </a:xfrm>
          <a:prstGeom prst="rect">
            <a:avLst/>
          </a:prstGeom>
          <a:noFill/>
          <a:ln>
            <a:noFill/>
          </a:ln>
        </p:spPr>
      </p:pic>
      <p:sp>
        <p:nvSpPr>
          <p:cNvPr id="906" name="Google Shape;906;g918f30ad44_0_304"/>
          <p:cNvSpPr txBox="1"/>
          <p:nvPr/>
        </p:nvSpPr>
        <p:spPr>
          <a:xfrm>
            <a:off x="5366625" y="1295425"/>
            <a:ext cx="3495000" cy="8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As represented by the pie-chart, a significant proportion of the respondents are migrants who have moved to the current city for work or other reasons.</a:t>
            </a:r>
            <a:endParaRPr sz="1200"/>
          </a:p>
        </p:txBody>
      </p:sp>
      <p:sp>
        <p:nvSpPr>
          <p:cNvPr id="907" name="Google Shape;907;g918f30ad44_0_304"/>
          <p:cNvSpPr txBox="1"/>
          <p:nvPr/>
        </p:nvSpPr>
        <p:spPr>
          <a:xfrm>
            <a:off x="5366625" y="3244950"/>
            <a:ext cx="3495000" cy="15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The bar graph clearly indicates an overwhelming preference for Home-Made food on all factors.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IN" sz="1200"/>
              <a:t>Restaurant-made food gives close competition to home-made food only when it comes Variety Of Offering</a:t>
            </a:r>
            <a:endParaRPr sz="1200"/>
          </a:p>
        </p:txBody>
      </p:sp>
      <p:pic>
        <p:nvPicPr>
          <p:cNvPr id="908" name="Google Shape;908;g918f30ad44_0_304"/>
          <p:cNvPicPr preferRelativeResize="0"/>
          <p:nvPr/>
        </p:nvPicPr>
        <p:blipFill>
          <a:blip r:embed="rId4">
            <a:alphaModFix/>
          </a:blip>
          <a:stretch>
            <a:fillRect/>
          </a:stretch>
        </p:blipFill>
        <p:spPr>
          <a:xfrm>
            <a:off x="152400" y="2758757"/>
            <a:ext cx="4279842" cy="22323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918f30ad44_0_315"/>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 - Analysis </a:t>
            </a:r>
            <a:endParaRPr/>
          </a:p>
        </p:txBody>
      </p:sp>
      <p:pic>
        <p:nvPicPr>
          <p:cNvPr id="914" name="Google Shape;914;g918f30ad44_0_315"/>
          <p:cNvPicPr preferRelativeResize="0"/>
          <p:nvPr/>
        </p:nvPicPr>
        <p:blipFill>
          <a:blip r:embed="rId3">
            <a:alphaModFix/>
          </a:blip>
          <a:stretch>
            <a:fillRect/>
          </a:stretch>
        </p:blipFill>
        <p:spPr>
          <a:xfrm>
            <a:off x="159788" y="765900"/>
            <a:ext cx="4532526" cy="2213550"/>
          </a:xfrm>
          <a:prstGeom prst="rect">
            <a:avLst/>
          </a:prstGeom>
          <a:noFill/>
          <a:ln>
            <a:noFill/>
          </a:ln>
        </p:spPr>
      </p:pic>
      <p:sp>
        <p:nvSpPr>
          <p:cNvPr id="915" name="Google Shape;915;g918f30ad44_0_315"/>
          <p:cNvSpPr txBox="1"/>
          <p:nvPr/>
        </p:nvSpPr>
        <p:spPr>
          <a:xfrm>
            <a:off x="5489213" y="1274300"/>
            <a:ext cx="3495000" cy="8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The bar graph clearly indicates that given a viable option an overwhelming majority of people would prefer Home-Made food to Restaurant-Made food</a:t>
            </a:r>
            <a:endParaRPr sz="1200"/>
          </a:p>
          <a:p>
            <a:pPr marL="0" lvl="0" indent="0" algn="l" rtl="0">
              <a:spcBef>
                <a:spcPts val="0"/>
              </a:spcBef>
              <a:spcAft>
                <a:spcPts val="0"/>
              </a:spcAft>
              <a:buNone/>
            </a:pPr>
            <a:r>
              <a:rPr lang="en-IN" sz="1200" b="1"/>
              <a:t>Hyp1 is thus validated</a:t>
            </a:r>
            <a:r>
              <a:rPr lang="en-IN" sz="1200"/>
              <a:t>.</a:t>
            </a:r>
            <a:endParaRPr sz="1200"/>
          </a:p>
        </p:txBody>
      </p:sp>
      <p:pic>
        <p:nvPicPr>
          <p:cNvPr id="916" name="Google Shape;916;g918f30ad44_0_315"/>
          <p:cNvPicPr preferRelativeResize="0"/>
          <p:nvPr/>
        </p:nvPicPr>
        <p:blipFill>
          <a:blip r:embed="rId4">
            <a:alphaModFix/>
          </a:blip>
          <a:stretch>
            <a:fillRect/>
          </a:stretch>
        </p:blipFill>
        <p:spPr>
          <a:xfrm>
            <a:off x="152400" y="3131850"/>
            <a:ext cx="4423985" cy="1859250"/>
          </a:xfrm>
          <a:prstGeom prst="rect">
            <a:avLst/>
          </a:prstGeom>
          <a:noFill/>
          <a:ln>
            <a:noFill/>
          </a:ln>
        </p:spPr>
      </p:pic>
      <p:sp>
        <p:nvSpPr>
          <p:cNvPr id="917" name="Google Shape;917;g918f30ad44_0_315"/>
          <p:cNvSpPr txBox="1"/>
          <p:nvPr/>
        </p:nvSpPr>
        <p:spPr>
          <a:xfrm>
            <a:off x="5489213" y="3434500"/>
            <a:ext cx="3495000" cy="8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The pie-chart indicates an emerging audience that would opt for subscription meal plans</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g918f30ad44_0_327"/>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 - Analysis </a:t>
            </a:r>
            <a:endParaRPr/>
          </a:p>
        </p:txBody>
      </p:sp>
      <p:pic>
        <p:nvPicPr>
          <p:cNvPr id="923" name="Google Shape;923;g918f30ad44_0_327"/>
          <p:cNvPicPr preferRelativeResize="0"/>
          <p:nvPr/>
        </p:nvPicPr>
        <p:blipFill>
          <a:blip r:embed="rId3">
            <a:alphaModFix/>
          </a:blip>
          <a:stretch>
            <a:fillRect/>
          </a:stretch>
        </p:blipFill>
        <p:spPr>
          <a:xfrm>
            <a:off x="102825" y="1917875"/>
            <a:ext cx="5137101" cy="2472325"/>
          </a:xfrm>
          <a:prstGeom prst="rect">
            <a:avLst/>
          </a:prstGeom>
          <a:noFill/>
          <a:ln>
            <a:noFill/>
          </a:ln>
        </p:spPr>
      </p:pic>
      <p:sp>
        <p:nvSpPr>
          <p:cNvPr id="924" name="Google Shape;924;g918f30ad44_0_327"/>
          <p:cNvSpPr txBox="1"/>
          <p:nvPr/>
        </p:nvSpPr>
        <p:spPr>
          <a:xfrm>
            <a:off x="5507900" y="1917875"/>
            <a:ext cx="3440700" cy="26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IN" sz="1200"/>
              <a:t>As can be inferred from the chart in the left.</a:t>
            </a:r>
            <a:endParaRPr sz="1200"/>
          </a:p>
          <a:p>
            <a:pPr marL="457200" lvl="0" indent="-304800" algn="l" rtl="0">
              <a:spcBef>
                <a:spcPts val="0"/>
              </a:spcBef>
              <a:spcAft>
                <a:spcPts val="0"/>
              </a:spcAft>
              <a:buSzPts val="1200"/>
              <a:buAutoNum type="alphaLcPeriod"/>
            </a:pPr>
            <a:r>
              <a:rPr lang="en-IN" sz="1200"/>
              <a:t>Health &amp; Hygiene of Staff is of prime concern to users</a:t>
            </a:r>
            <a:endParaRPr sz="1200"/>
          </a:p>
          <a:p>
            <a:pPr marL="457200" lvl="0" indent="-304800" algn="l" rtl="0">
              <a:spcBef>
                <a:spcPts val="0"/>
              </a:spcBef>
              <a:spcAft>
                <a:spcPts val="0"/>
              </a:spcAft>
              <a:buSzPts val="1200"/>
              <a:buAutoNum type="alphaLcPeriod"/>
            </a:pPr>
            <a:r>
              <a:rPr lang="en-IN" sz="1200"/>
              <a:t>Ease of use of ordering platform plays a pivotal role. </a:t>
            </a:r>
            <a:endParaRPr sz="1200"/>
          </a:p>
          <a:p>
            <a:pPr marL="457200" lvl="0" indent="-304800" algn="l" rtl="0">
              <a:spcBef>
                <a:spcPts val="0"/>
              </a:spcBef>
              <a:spcAft>
                <a:spcPts val="0"/>
              </a:spcAft>
              <a:buSzPts val="1200"/>
              <a:buAutoNum type="alphaLcPeriod"/>
            </a:pPr>
            <a:r>
              <a:rPr lang="en-IN" sz="1200"/>
              <a:t>Price of meal, understandably, is a major priority.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IN" sz="1200"/>
              <a:t>Surprisingly, Speed of Delivery is not a prime concern as assumed in the Hypothesis. </a:t>
            </a:r>
            <a:r>
              <a:rPr lang="en-IN" sz="1200" b="1"/>
              <a:t>Hyp2 is thus proven invalid</a:t>
            </a:r>
            <a:endParaRPr sz="1200" b="1"/>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925" name="Google Shape;925;g918f30ad44_0_327"/>
          <p:cNvSpPr txBox="1"/>
          <p:nvPr/>
        </p:nvSpPr>
        <p:spPr>
          <a:xfrm>
            <a:off x="102825" y="983300"/>
            <a:ext cx="5077800" cy="8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rgbClr val="202124"/>
                </a:solidFill>
                <a:highlight>
                  <a:srgbClr val="FFFFFF"/>
                </a:highlight>
                <a:latin typeface="Roboto"/>
                <a:ea typeface="Roboto"/>
                <a:cs typeface="Roboto"/>
                <a:sym typeface="Roboto"/>
              </a:rPr>
              <a:t>Listed below are a few common factors that are considered while ordering meals online. Rate them on the level of importance you would provide to each factor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918f30ad44_0_348"/>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 - Analysis </a:t>
            </a:r>
            <a:endParaRPr/>
          </a:p>
        </p:txBody>
      </p:sp>
      <p:sp>
        <p:nvSpPr>
          <p:cNvPr id="931" name="Google Shape;931;g918f30ad44_0_348"/>
          <p:cNvSpPr txBox="1"/>
          <p:nvPr/>
        </p:nvSpPr>
        <p:spPr>
          <a:xfrm>
            <a:off x="5489213" y="1274300"/>
            <a:ext cx="3495000" cy="8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A majority of the respondents would prefer short-term weekly subscription plans to long-terms monthly subscription plans. </a:t>
            </a:r>
            <a:r>
              <a:rPr lang="en-IN" sz="1200" b="1"/>
              <a:t>Hyp3 is thus validated</a:t>
            </a:r>
            <a:endParaRPr sz="1200" b="1"/>
          </a:p>
        </p:txBody>
      </p:sp>
      <p:pic>
        <p:nvPicPr>
          <p:cNvPr id="932" name="Google Shape;932;g918f30ad44_0_348"/>
          <p:cNvPicPr preferRelativeResize="0"/>
          <p:nvPr/>
        </p:nvPicPr>
        <p:blipFill>
          <a:blip r:embed="rId3">
            <a:alphaModFix/>
          </a:blip>
          <a:stretch>
            <a:fillRect/>
          </a:stretch>
        </p:blipFill>
        <p:spPr>
          <a:xfrm>
            <a:off x="198300" y="726688"/>
            <a:ext cx="5184412" cy="217883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 - Questions</a:t>
            </a:r>
            <a:endParaRPr/>
          </a:p>
        </p:txBody>
      </p:sp>
      <p:graphicFrame>
        <p:nvGraphicFramePr>
          <p:cNvPr id="938" name="Google Shape;938;p42"/>
          <p:cNvGraphicFramePr/>
          <p:nvPr/>
        </p:nvGraphicFramePr>
        <p:xfrm>
          <a:off x="316675" y="1028700"/>
          <a:ext cx="4962525" cy="1888303"/>
        </p:xfrm>
        <a:graphic>
          <a:graphicData uri="http://schemas.openxmlformats.org/drawingml/2006/table">
            <a:tbl>
              <a:tblPr>
                <a:noFill/>
                <a:tableStyleId>{AF0055AF-FD43-4EA7-8855-1254DE241CEC}</a:tableStyleId>
              </a:tblPr>
              <a:tblGrid>
                <a:gridCol w="4962525">
                  <a:extLst>
                    <a:ext uri="{9D8B030D-6E8A-4147-A177-3AD203B41FA5}">
                      <a16:colId xmlns:a16="http://schemas.microsoft.com/office/drawing/2014/main" val="20000"/>
                    </a:ext>
                  </a:extLst>
                </a:gridCol>
              </a:tblGrid>
              <a:tr h="200025">
                <a:tc>
                  <a:txBody>
                    <a:bodyPr/>
                    <a:lstStyle/>
                    <a:p>
                      <a:pPr marL="0" lvl="0" indent="0" algn="l" rtl="0">
                        <a:lnSpc>
                          <a:spcPct val="115000"/>
                        </a:lnSpc>
                        <a:spcBef>
                          <a:spcPts val="1200"/>
                        </a:spcBef>
                        <a:spcAft>
                          <a:spcPts val="0"/>
                        </a:spcAft>
                        <a:buNone/>
                      </a:pPr>
                      <a:r>
                        <a:rPr lang="en-IN" sz="1200" b="1">
                          <a:latin typeface="Calibri"/>
                          <a:ea typeface="Calibri"/>
                          <a:cs typeface="Calibri"/>
                          <a:sym typeface="Calibri"/>
                        </a:rPr>
                        <a:t>DEMOGRAPHIC QUESTIONS</a:t>
                      </a:r>
                      <a:endParaRPr sz="1200" b="1">
                        <a:latin typeface="Calibri"/>
                        <a:ea typeface="Calibri"/>
                        <a:cs typeface="Calibri"/>
                        <a:sym typeface="Calibri"/>
                      </a:endParaRPr>
                    </a:p>
                  </a:txBody>
                  <a:tcPr marL="28575" marR="28575" marT="19050" marB="19050"/>
                </a:tc>
                <a:extLst>
                  <a:ext uri="{0D108BD9-81ED-4DB2-BD59-A6C34878D82A}">
                    <a16:rowId xmlns:a16="http://schemas.microsoft.com/office/drawing/2014/main" val="10000"/>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In which age group do you fall?</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1"/>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Please select your gender</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2"/>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Would you mind sharing your current relationship status?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3"/>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Which city/town/village were you born and brought up in?</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4"/>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Which city do you live in currently?</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5"/>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What is your occupation?</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6"/>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What are your favorite past times?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918f30ad44_0_359"/>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 - Questions</a:t>
            </a:r>
            <a:endParaRPr/>
          </a:p>
        </p:txBody>
      </p:sp>
      <p:graphicFrame>
        <p:nvGraphicFramePr>
          <p:cNvPr id="944" name="Google Shape;944;g918f30ad44_0_359"/>
          <p:cNvGraphicFramePr/>
          <p:nvPr/>
        </p:nvGraphicFramePr>
        <p:xfrm>
          <a:off x="316675" y="1123950"/>
          <a:ext cx="4962525" cy="1888429"/>
        </p:xfrm>
        <a:graphic>
          <a:graphicData uri="http://schemas.openxmlformats.org/drawingml/2006/table">
            <a:tbl>
              <a:tblPr>
                <a:noFill/>
                <a:tableStyleId>{AF0055AF-FD43-4EA7-8855-1254DE241CEC}</a:tableStyleId>
              </a:tblPr>
              <a:tblGrid>
                <a:gridCol w="4962525">
                  <a:extLst>
                    <a:ext uri="{9D8B030D-6E8A-4147-A177-3AD203B41FA5}">
                      <a16:colId xmlns:a16="http://schemas.microsoft.com/office/drawing/2014/main" val="20000"/>
                    </a:ext>
                  </a:extLst>
                </a:gridCol>
              </a:tblGrid>
              <a:tr h="200025">
                <a:tc>
                  <a:txBody>
                    <a:bodyPr/>
                    <a:lstStyle/>
                    <a:p>
                      <a:pPr marL="0" lvl="0" indent="0" algn="l" rtl="0">
                        <a:lnSpc>
                          <a:spcPct val="115000"/>
                        </a:lnSpc>
                        <a:spcBef>
                          <a:spcPts val="1200"/>
                        </a:spcBef>
                        <a:spcAft>
                          <a:spcPts val="0"/>
                        </a:spcAft>
                        <a:buNone/>
                      </a:pPr>
                      <a:r>
                        <a:rPr lang="en-IN" sz="1200" b="1">
                          <a:latin typeface="Calibri"/>
                          <a:ea typeface="Calibri"/>
                          <a:cs typeface="Calibri"/>
                          <a:sym typeface="Calibri"/>
                        </a:rPr>
                        <a:t>PERSONALITY QUESTIONS</a:t>
                      </a:r>
                      <a:endParaRPr sz="1200" b="1">
                        <a:latin typeface="Calibri"/>
                        <a:ea typeface="Calibri"/>
                        <a:cs typeface="Calibri"/>
                        <a:sym typeface="Calibri"/>
                      </a:endParaRPr>
                    </a:p>
                  </a:txBody>
                  <a:tcPr marL="28575" marR="28575" marT="19050" marB="19050"/>
                </a:tc>
                <a:extLst>
                  <a:ext uri="{0D108BD9-81ED-4DB2-BD59-A6C34878D82A}">
                    <a16:rowId xmlns:a16="http://schemas.microsoft.com/office/drawing/2014/main" val="10000"/>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How actively do you engage with people on a regular basis?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1"/>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With whom do you majorly discuss if any critical decision to be made?</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2"/>
                  </a:ext>
                </a:extLst>
              </a:tr>
              <a:tr h="200025">
                <a:tc>
                  <a:txBody>
                    <a:bodyPr/>
                    <a:lstStyle/>
                    <a:p>
                      <a:pPr marL="0" lvl="0" indent="0" algn="l" rtl="0">
                        <a:lnSpc>
                          <a:spcPct val="115000"/>
                        </a:lnSpc>
                        <a:spcBef>
                          <a:spcPts val="1200"/>
                        </a:spcBef>
                        <a:spcAft>
                          <a:spcPts val="0"/>
                        </a:spcAft>
                        <a:buNone/>
                      </a:pPr>
                      <a:r>
                        <a:rPr lang="en-IN" sz="1200" b="1">
                          <a:latin typeface="Calibri"/>
                          <a:ea typeface="Calibri"/>
                          <a:cs typeface="Calibri"/>
                          <a:sym typeface="Calibri"/>
                        </a:rPr>
                        <a:t>BRAND QUESTION</a:t>
                      </a:r>
                      <a:endParaRPr sz="1200" b="1">
                        <a:latin typeface="Calibri"/>
                        <a:ea typeface="Calibri"/>
                        <a:cs typeface="Calibri"/>
                        <a:sym typeface="Calibri"/>
                      </a:endParaRPr>
                    </a:p>
                  </a:txBody>
                  <a:tcPr marL="28575" marR="28575" marT="19050" marB="19050"/>
                </a:tc>
                <a:extLst>
                  <a:ext uri="{0D108BD9-81ED-4DB2-BD59-A6C34878D82A}">
                    <a16:rowId xmlns:a16="http://schemas.microsoft.com/office/drawing/2014/main" val="10003"/>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Could you name the brands of some products that you frequently use?</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4"/>
                  </a:ext>
                </a:extLst>
              </a:tr>
              <a:tr h="200025">
                <a:tc>
                  <a:txBody>
                    <a:bodyPr/>
                    <a:lstStyle/>
                    <a:p>
                      <a:pPr marL="0" lvl="0" indent="0" algn="l" rtl="0">
                        <a:lnSpc>
                          <a:spcPct val="115000"/>
                        </a:lnSpc>
                        <a:spcBef>
                          <a:spcPts val="1200"/>
                        </a:spcBef>
                        <a:spcAft>
                          <a:spcPts val="0"/>
                        </a:spcAft>
                        <a:buNone/>
                      </a:pPr>
                      <a:r>
                        <a:rPr lang="en-IN" sz="1200" b="1">
                          <a:latin typeface="Calibri"/>
                          <a:ea typeface="Calibri"/>
                          <a:cs typeface="Calibri"/>
                          <a:sym typeface="Calibri"/>
                        </a:rPr>
                        <a:t>TECHNOLOGY QUESTIONS</a:t>
                      </a:r>
                      <a:endParaRPr sz="1200" b="1">
                        <a:latin typeface="Calibri"/>
                        <a:ea typeface="Calibri"/>
                        <a:cs typeface="Calibri"/>
                        <a:sym typeface="Calibri"/>
                      </a:endParaRPr>
                    </a:p>
                  </a:txBody>
                  <a:tcPr marL="28575" marR="28575" marT="19050" marB="19050"/>
                </a:tc>
                <a:extLst>
                  <a:ext uri="{0D108BD9-81ED-4DB2-BD59-A6C34878D82A}">
                    <a16:rowId xmlns:a16="http://schemas.microsoft.com/office/drawing/2014/main" val="10005"/>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What kind of technology-based gadgets do you use on a frequent basis?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6"/>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What are your favorite applications on the mobile phone?</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918f30ad44_0_367"/>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 - Questions</a:t>
            </a:r>
            <a:endParaRPr/>
          </a:p>
        </p:txBody>
      </p:sp>
      <p:graphicFrame>
        <p:nvGraphicFramePr>
          <p:cNvPr id="950" name="Google Shape;950;g918f30ad44_0_367"/>
          <p:cNvGraphicFramePr/>
          <p:nvPr/>
        </p:nvGraphicFramePr>
        <p:xfrm>
          <a:off x="254700" y="1057275"/>
          <a:ext cx="4962525" cy="2047179"/>
        </p:xfrm>
        <a:graphic>
          <a:graphicData uri="http://schemas.openxmlformats.org/drawingml/2006/table">
            <a:tbl>
              <a:tblPr>
                <a:noFill/>
                <a:tableStyleId>{AF0055AF-FD43-4EA7-8855-1254DE241CEC}</a:tableStyleId>
              </a:tblPr>
              <a:tblGrid>
                <a:gridCol w="4962525">
                  <a:extLst>
                    <a:ext uri="{9D8B030D-6E8A-4147-A177-3AD203B41FA5}">
                      <a16:colId xmlns:a16="http://schemas.microsoft.com/office/drawing/2014/main" val="20000"/>
                    </a:ext>
                  </a:extLst>
                </a:gridCol>
              </a:tblGrid>
              <a:tr h="200025">
                <a:tc>
                  <a:txBody>
                    <a:bodyPr/>
                    <a:lstStyle/>
                    <a:p>
                      <a:pPr marL="0" lvl="0" indent="0" algn="l" rtl="0">
                        <a:lnSpc>
                          <a:spcPct val="115000"/>
                        </a:lnSpc>
                        <a:spcBef>
                          <a:spcPts val="1200"/>
                        </a:spcBef>
                        <a:spcAft>
                          <a:spcPts val="0"/>
                        </a:spcAft>
                        <a:buNone/>
                      </a:pPr>
                      <a:r>
                        <a:rPr lang="en-IN" sz="1200" b="1">
                          <a:latin typeface="Calibri"/>
                          <a:ea typeface="Calibri"/>
                          <a:cs typeface="Calibri"/>
                          <a:sym typeface="Calibri"/>
                        </a:rPr>
                        <a:t>OPEN-ENDED QUESTIONS</a:t>
                      </a:r>
                      <a:endParaRPr sz="1200" b="1">
                        <a:latin typeface="Calibri"/>
                        <a:ea typeface="Calibri"/>
                        <a:cs typeface="Calibri"/>
                        <a:sym typeface="Calibri"/>
                      </a:endParaRPr>
                    </a:p>
                  </a:txBody>
                  <a:tcPr marL="28575" marR="28575" marT="19050" marB="19050"/>
                </a:tc>
                <a:extLst>
                  <a:ext uri="{0D108BD9-81ED-4DB2-BD59-A6C34878D82A}">
                    <a16:rowId xmlns:a16="http://schemas.microsoft.com/office/drawing/2014/main" val="10000"/>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Could you please share how do you manage your daily meals (breakfast/lunch/dinner)?</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1"/>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Could you please share how did you manage to select this source for your daily meals?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2"/>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Do you use the same meal service/provider for your daily meals?</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3"/>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What were the key decision-making criteria to select the current meal service/provider?</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4"/>
                  </a:ext>
                </a:extLst>
              </a:tr>
              <a:tr h="200025">
                <a:tc>
                  <a:txBody>
                    <a:bodyPr/>
                    <a:lstStyle/>
                    <a:p>
                      <a:pPr marL="0" lvl="0" indent="0" algn="l" rtl="0">
                        <a:lnSpc>
                          <a:spcPct val="115000"/>
                        </a:lnSpc>
                        <a:spcBef>
                          <a:spcPts val="1200"/>
                        </a:spcBef>
                        <a:spcAft>
                          <a:spcPts val="0"/>
                        </a:spcAft>
                        <a:buNone/>
                      </a:pPr>
                      <a:r>
                        <a:rPr lang="en-IN" sz="1200">
                          <a:latin typeface="Calibri"/>
                          <a:ea typeface="Calibri"/>
                          <a:cs typeface="Calibri"/>
                          <a:sym typeface="Calibri"/>
                        </a:rPr>
                        <a:t>Any challenge that you face with your current meal service/provider?</a:t>
                      </a:r>
                      <a:endParaRPr sz="1200">
                        <a:latin typeface="Calibri"/>
                        <a:ea typeface="Calibri"/>
                        <a:cs typeface="Calibri"/>
                        <a:sym typeface="Calibri"/>
                      </a:endParaRPr>
                    </a:p>
                  </a:txBody>
                  <a:tcPr marL="28575" marR="28575" marT="19050" marB="19050"/>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918f30ad44_0_37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 - Analysis </a:t>
            </a:r>
            <a:endParaRPr/>
          </a:p>
        </p:txBody>
      </p:sp>
      <p:sp>
        <p:nvSpPr>
          <p:cNvPr id="956" name="Google Shape;956;g918f30ad44_0_374"/>
          <p:cNvSpPr txBox="1"/>
          <p:nvPr/>
        </p:nvSpPr>
        <p:spPr>
          <a:xfrm>
            <a:off x="223075" y="822175"/>
            <a:ext cx="7138800" cy="3837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AutoNum type="arabicPeriod"/>
            </a:pPr>
            <a:r>
              <a:rPr lang="en-IN" sz="1200">
                <a:latin typeface="Calibri"/>
                <a:ea typeface="Calibri"/>
                <a:cs typeface="Calibri"/>
                <a:sym typeface="Calibri"/>
              </a:rPr>
              <a:t>As observed with a majority of the respondents, at least 2 out of the 3 meals are not home-made. These are either ordered via online applications or are consumed in the office premises</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IN" sz="1200">
                <a:latin typeface="Calibri"/>
                <a:ea typeface="Calibri"/>
                <a:cs typeface="Calibri"/>
                <a:sym typeface="Calibri"/>
              </a:rPr>
              <a:t>People who engage cooks have challenges in terms of unplanned leaves.</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IN" sz="1200">
                <a:latin typeface="Calibri"/>
                <a:ea typeface="Calibri"/>
                <a:cs typeface="Calibri"/>
                <a:sym typeface="Calibri"/>
              </a:rPr>
              <a:t>Online deliveries are dominated by Swiggy and Zomato who rate very high in terms of customer satisfaction.</a:t>
            </a:r>
            <a:endParaRPr sz="1200">
              <a:latin typeface="Calibri"/>
              <a:ea typeface="Calibri"/>
              <a:cs typeface="Calibri"/>
              <a:sym typeface="Calibri"/>
            </a:endParaRPr>
          </a:p>
          <a:p>
            <a:pPr marL="457200" lvl="0" indent="-304800" algn="l" rtl="0">
              <a:spcBef>
                <a:spcPts val="0"/>
              </a:spcBef>
              <a:spcAft>
                <a:spcPts val="0"/>
              </a:spcAft>
              <a:buSzPts val="1200"/>
              <a:buAutoNum type="arabicPeriod"/>
            </a:pPr>
            <a:r>
              <a:rPr lang="en-IN" sz="1200">
                <a:latin typeface="Calibri"/>
                <a:ea typeface="Calibri"/>
                <a:cs typeface="Calibri"/>
                <a:sym typeface="Calibri"/>
              </a:rPr>
              <a:t>Shortage of time, uncertain working hours, eagerness to break monotony and try something new - these are the reasons why people decide to order food from outside. </a:t>
            </a:r>
            <a:r>
              <a:rPr lang="en-IN" sz="1200" b="1">
                <a:latin typeface="Calibri"/>
                <a:ea typeface="Calibri"/>
                <a:cs typeface="Calibri"/>
                <a:sym typeface="Calibri"/>
              </a:rPr>
              <a:t>HYP4 is thus validated</a:t>
            </a:r>
            <a:endParaRPr sz="1200"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g918f30ad44_0_389"/>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User Research - Insights</a:t>
            </a:r>
            <a:endParaRPr/>
          </a:p>
        </p:txBody>
      </p:sp>
      <p:sp>
        <p:nvSpPr>
          <p:cNvPr id="962" name="Google Shape;962;g918f30ad44_0_389"/>
          <p:cNvSpPr txBox="1"/>
          <p:nvPr/>
        </p:nvSpPr>
        <p:spPr>
          <a:xfrm>
            <a:off x="366775" y="830375"/>
            <a:ext cx="7138800" cy="39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t>Insights</a:t>
            </a:r>
            <a:endParaRPr b="1"/>
          </a:p>
          <a:p>
            <a:pPr marL="0" lvl="0" indent="0" algn="l" rtl="0">
              <a:spcBef>
                <a:spcPts val="0"/>
              </a:spcBef>
              <a:spcAft>
                <a:spcPts val="0"/>
              </a:spcAft>
              <a:buNone/>
            </a:pPr>
            <a:endParaRPr b="1"/>
          </a:p>
          <a:p>
            <a:pPr marL="0" lvl="0" indent="0" algn="l" rtl="0">
              <a:spcBef>
                <a:spcPts val="0"/>
              </a:spcBef>
              <a:spcAft>
                <a:spcPts val="0"/>
              </a:spcAft>
              <a:buNone/>
            </a:pPr>
            <a:r>
              <a:rPr lang="en-IN" sz="1200"/>
              <a:t>On the basis of the survey and interview findings, the following hold to be true</a:t>
            </a:r>
            <a:endParaRPr sz="1200"/>
          </a:p>
          <a:p>
            <a:pPr marL="457200" lvl="0" indent="-304800" algn="l" rtl="0">
              <a:spcBef>
                <a:spcPts val="0"/>
              </a:spcBef>
              <a:spcAft>
                <a:spcPts val="0"/>
              </a:spcAft>
              <a:buSzPts val="1200"/>
              <a:buAutoNum type="alphaLcPeriod"/>
            </a:pPr>
            <a:r>
              <a:rPr lang="en-IN" sz="1200"/>
              <a:t>Homemade food is preferred by people over restaurant-made food</a:t>
            </a:r>
            <a:endParaRPr sz="1200"/>
          </a:p>
          <a:p>
            <a:pPr marL="457200" lvl="0" indent="-304800" algn="l" rtl="0">
              <a:spcBef>
                <a:spcPts val="0"/>
              </a:spcBef>
              <a:spcAft>
                <a:spcPts val="0"/>
              </a:spcAft>
              <a:buSzPts val="1200"/>
              <a:buAutoNum type="alphaLcPeriod"/>
            </a:pPr>
            <a:r>
              <a:rPr lang="en-IN" sz="1200"/>
              <a:t>2 out of 3 meals of majority of people are not home-made</a:t>
            </a:r>
            <a:endParaRPr sz="1200"/>
          </a:p>
          <a:p>
            <a:pPr marL="457200" lvl="0" indent="-304800" algn="l" rtl="0">
              <a:spcBef>
                <a:spcPts val="0"/>
              </a:spcBef>
              <a:spcAft>
                <a:spcPts val="0"/>
              </a:spcAft>
              <a:buSzPts val="1200"/>
              <a:buAutoNum type="alphaLcPeriod"/>
            </a:pPr>
            <a:r>
              <a:rPr lang="en-IN" sz="1200"/>
              <a:t>There exists a proportion of people who seek subscription meal plans</a:t>
            </a:r>
            <a:endParaRPr sz="1200"/>
          </a:p>
          <a:p>
            <a:pPr marL="457200" lvl="0" indent="-304800" algn="l" rtl="0">
              <a:spcBef>
                <a:spcPts val="0"/>
              </a:spcBef>
              <a:spcAft>
                <a:spcPts val="0"/>
              </a:spcAft>
              <a:buSzPts val="1200"/>
              <a:buAutoNum type="alphaLcPeriod"/>
            </a:pPr>
            <a:r>
              <a:rPr lang="en-IN" sz="1200"/>
              <a:t>Preferred meal plans are short-term weekly plans</a:t>
            </a:r>
            <a:endParaRPr sz="1200"/>
          </a:p>
          <a:p>
            <a:pPr marL="457200" lvl="0" indent="-304800" algn="l" rtl="0">
              <a:spcBef>
                <a:spcPts val="0"/>
              </a:spcBef>
              <a:spcAft>
                <a:spcPts val="0"/>
              </a:spcAft>
              <a:buSzPts val="1200"/>
              <a:buAutoNum type="alphaLcPeriod"/>
            </a:pPr>
            <a:r>
              <a:rPr lang="en-IN" sz="1200"/>
              <a:t>Variety of offerings is where restaurants compete toe to toe with home made food.</a:t>
            </a:r>
            <a:endParaRPr sz="1200"/>
          </a:p>
          <a:p>
            <a:pPr marL="457200" lvl="0" indent="-304800" algn="l" rtl="0">
              <a:spcBef>
                <a:spcPts val="0"/>
              </a:spcBef>
              <a:spcAft>
                <a:spcPts val="0"/>
              </a:spcAft>
              <a:buSzPts val="1200"/>
              <a:buAutoNum type="alphaLcPeriod"/>
            </a:pPr>
            <a:r>
              <a:rPr lang="en-IN" sz="1200"/>
              <a:t>One of the major reasons why people order food online or eat outside is to break the monotony and eat something different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IN" sz="1200"/>
              <a:t>On the basis of the above mentioned insights, a product that can deliver home-made food </a:t>
            </a:r>
            <a:endParaRPr sz="1200"/>
          </a:p>
          <a:p>
            <a:pPr marL="457200" lvl="0" indent="-304800" algn="l" rtl="0">
              <a:spcBef>
                <a:spcPts val="0"/>
              </a:spcBef>
              <a:spcAft>
                <a:spcPts val="0"/>
              </a:spcAft>
              <a:buSzPts val="1200"/>
              <a:buAutoNum type="alphaLcPeriod"/>
            </a:pPr>
            <a:r>
              <a:rPr lang="en-IN" sz="1200"/>
              <a:t>on a subscription basis</a:t>
            </a:r>
            <a:endParaRPr sz="1200"/>
          </a:p>
          <a:p>
            <a:pPr marL="457200" lvl="0" indent="-304800" algn="l" rtl="0">
              <a:spcBef>
                <a:spcPts val="0"/>
              </a:spcBef>
              <a:spcAft>
                <a:spcPts val="0"/>
              </a:spcAft>
              <a:buSzPts val="1200"/>
              <a:buAutoNum type="alphaLcPeriod"/>
            </a:pPr>
            <a:r>
              <a:rPr lang="en-IN" sz="1200"/>
              <a:t>in a timely manner</a:t>
            </a:r>
            <a:endParaRPr sz="1200"/>
          </a:p>
          <a:p>
            <a:pPr marL="457200" lvl="0" indent="-304800" algn="l" rtl="0">
              <a:spcBef>
                <a:spcPts val="0"/>
              </a:spcBef>
              <a:spcAft>
                <a:spcPts val="0"/>
              </a:spcAft>
              <a:buSzPts val="1200"/>
              <a:buAutoNum type="alphaLcPeriod"/>
            </a:pPr>
            <a:r>
              <a:rPr lang="en-IN" sz="1200"/>
              <a:t>offering variety to the customer</a:t>
            </a:r>
            <a:endParaRPr sz="1200"/>
          </a:p>
          <a:p>
            <a:pPr marL="0" lvl="0" indent="0" algn="l" rtl="0">
              <a:spcBef>
                <a:spcPts val="0"/>
              </a:spcBef>
              <a:spcAft>
                <a:spcPts val="0"/>
              </a:spcAft>
              <a:buNone/>
            </a:pPr>
            <a:r>
              <a:rPr lang="en-IN" sz="1200"/>
              <a:t>will be able to address the gap that is not fulfilled by current online food delivery apps such as Swiggy or Zomato.</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 Identification</a:t>
            </a:r>
            <a:endParaRPr/>
          </a:p>
        </p:txBody>
      </p:sp>
      <p:sp>
        <p:nvSpPr>
          <p:cNvPr id="651" name="Google Shape;651;p6"/>
          <p:cNvSpPr/>
          <p:nvPr/>
        </p:nvSpPr>
        <p:spPr>
          <a:xfrm>
            <a:off x="415637" y="1510731"/>
            <a:ext cx="7989454" cy="30623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Total available market (TAM) – Total population living in the urban cities</a:t>
            </a:r>
            <a:endParaRPr sz="1400" b="1" i="0" u="none" strike="noStrike" cap="none">
              <a:solidFill>
                <a:srgbClr val="000000"/>
              </a:solidFill>
              <a:latin typeface="Calibri"/>
              <a:ea typeface="Calibri"/>
              <a:cs typeface="Calibri"/>
              <a:sym typeface="Calibri"/>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Serviceable available market (SAM) – Students and working professionals in the urban cities</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Target segment -  Unmarried migrants living away from family and relying on outside food</a:t>
            </a:r>
            <a:endParaRPr/>
          </a:p>
          <a:p>
            <a:pPr marL="0" marR="0" lvl="0" indent="0" algn="l" rtl="0">
              <a:lnSpc>
                <a:spcPct val="100000"/>
              </a:lnSpc>
              <a:spcBef>
                <a:spcPts val="100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endParaRPr sz="1400" b="0" i="0" u="none" strike="noStrike" cap="none">
              <a:solidFill>
                <a:srgbClr val="000000"/>
              </a:solidFill>
              <a:latin typeface="Calibri"/>
              <a:ea typeface="Calibri"/>
              <a:cs typeface="Calibri"/>
              <a:sym typeface="Calibri"/>
            </a:endParaRPr>
          </a:p>
        </p:txBody>
      </p:sp>
      <p:sp>
        <p:nvSpPr>
          <p:cNvPr id="652" name="Google Shape;652;p6"/>
          <p:cNvSpPr txBox="1"/>
          <p:nvPr/>
        </p:nvSpPr>
        <p:spPr>
          <a:xfrm>
            <a:off x="415637" y="745993"/>
            <a:ext cx="50305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Problem statement: </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1" i="0" u="none" strike="noStrike" cap="none">
                <a:solidFill>
                  <a:srgbClr val="000000"/>
                </a:solidFill>
                <a:latin typeface="Calibri"/>
                <a:ea typeface="Calibri"/>
                <a:cs typeface="Calibri"/>
                <a:sym typeface="Calibri"/>
              </a:rPr>
              <a:t>How big is the daily meal ordering market in urban cities in India?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3"/>
          <p:cNvSpPr txBox="1">
            <a:spLocks noGrp="1"/>
          </p:cNvSpPr>
          <p:nvPr>
            <p:ph type="title"/>
          </p:nvPr>
        </p:nvSpPr>
        <p:spPr>
          <a:xfrm>
            <a:off x="618150" y="223265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3: Business Model Canvas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4"/>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Business Model Analysis</a:t>
            </a:r>
            <a:endParaRPr/>
          </a:p>
        </p:txBody>
      </p:sp>
      <p:sp>
        <p:nvSpPr>
          <p:cNvPr id="974" name="Google Shape;974;p44"/>
          <p:cNvSpPr txBox="1"/>
          <p:nvPr/>
        </p:nvSpPr>
        <p:spPr>
          <a:xfrm>
            <a:off x="590400" y="1076325"/>
            <a:ext cx="8245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IN">
                <a:latin typeface="Calibri"/>
                <a:ea typeface="Calibri"/>
                <a:cs typeface="Calibri"/>
                <a:sym typeface="Calibri"/>
              </a:rPr>
              <a:t>Download the complete Business model from here - </a:t>
            </a:r>
            <a:r>
              <a:rPr lang="en-IN" u="sng">
                <a:solidFill>
                  <a:srgbClr val="4A86E8"/>
                </a:solidFill>
                <a:latin typeface="Calibri"/>
                <a:ea typeface="Calibri"/>
                <a:cs typeface="Calibri"/>
                <a:sym typeface="Calibri"/>
              </a:rPr>
              <a:t>https://drive.google.com/file/d/1PsZT9x8G4wXf9k6svCUF6V4FSDWfIqFM/view?usp=sharing</a:t>
            </a:r>
            <a:endParaRPr b="0" i="1" u="sng" strike="noStrike" cap="none">
              <a:solidFill>
                <a:srgbClr val="4A86E8"/>
              </a:solidFill>
              <a:latin typeface="Calibri"/>
              <a:ea typeface="Calibri"/>
              <a:cs typeface="Calibri"/>
              <a:sym typeface="Calibri"/>
            </a:endParaRPr>
          </a:p>
        </p:txBody>
      </p:sp>
      <p:sp>
        <p:nvSpPr>
          <p:cNvPr id="975" name="Google Shape;975;p44"/>
          <p:cNvSpPr txBox="1"/>
          <p:nvPr/>
        </p:nvSpPr>
        <p:spPr>
          <a:xfrm>
            <a:off x="630250" y="1753350"/>
            <a:ext cx="49794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Also added in the zip file submitted for the assignment.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title"/>
          </p:nvPr>
        </p:nvSpPr>
        <p:spPr>
          <a:xfrm>
            <a:off x="618150" y="223265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4: Product Artefacts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46"/>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Persona</a:t>
            </a:r>
            <a:endParaRPr/>
          </a:p>
        </p:txBody>
      </p:sp>
      <p:sp>
        <p:nvSpPr>
          <p:cNvPr id="987" name="Google Shape;987;p46"/>
          <p:cNvSpPr txBox="1"/>
          <p:nvPr/>
        </p:nvSpPr>
        <p:spPr>
          <a:xfrm>
            <a:off x="380850" y="865025"/>
            <a:ext cx="8382300" cy="409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IN">
                <a:latin typeface="Calibri"/>
                <a:ea typeface="Calibri"/>
                <a:cs typeface="Calibri"/>
                <a:sym typeface="Calibri"/>
              </a:rPr>
              <a:t>Download the user persona from here - </a:t>
            </a:r>
            <a:r>
              <a:rPr lang="en-IN" u="sng">
                <a:solidFill>
                  <a:schemeClr val="hlink"/>
                </a:solidFill>
                <a:latin typeface="Calibri"/>
                <a:ea typeface="Calibri"/>
                <a:cs typeface="Calibri"/>
                <a:sym typeface="Calibri"/>
                <a:hlinkClick r:id="rId3"/>
              </a:rPr>
              <a:t>https://drive.google.com/file/d/1jRJSnhBWruKtuMdU8GPx1yRvJibL7fi2/view?usp=sharing</a:t>
            </a:r>
            <a:endParaRPr u="sng">
              <a:solidFill>
                <a:srgbClr val="4A86E8"/>
              </a:solidFill>
              <a:latin typeface="Calibri"/>
              <a:ea typeface="Calibri"/>
              <a:cs typeface="Calibri"/>
              <a:sym typeface="Calibri"/>
            </a:endParaRPr>
          </a:p>
          <a:p>
            <a:pPr marL="0" marR="0" lvl="0" indent="0" algn="l" rtl="0">
              <a:lnSpc>
                <a:spcPct val="115000"/>
              </a:lnSpc>
              <a:spcBef>
                <a:spcPts val="0"/>
              </a:spcBef>
              <a:spcAft>
                <a:spcPts val="0"/>
              </a:spcAft>
              <a:buNone/>
            </a:pPr>
            <a:endParaRPr u="sng">
              <a:solidFill>
                <a:srgbClr val="4A86E8"/>
              </a:solidFill>
              <a:latin typeface="Calibri"/>
              <a:ea typeface="Calibri"/>
              <a:cs typeface="Calibri"/>
              <a:sym typeface="Calibri"/>
            </a:endParaRPr>
          </a:p>
          <a:p>
            <a:pPr marL="0" marR="0" lvl="0" indent="0" algn="l" rtl="0">
              <a:lnSpc>
                <a:spcPct val="115000"/>
              </a:lnSpc>
              <a:spcBef>
                <a:spcPts val="0"/>
              </a:spcBef>
              <a:spcAft>
                <a:spcPts val="0"/>
              </a:spcAft>
              <a:buNone/>
            </a:pPr>
            <a:r>
              <a:rPr lang="en-IN">
                <a:latin typeface="Calibri"/>
                <a:ea typeface="Calibri"/>
                <a:cs typeface="Calibri"/>
                <a:sym typeface="Calibri"/>
              </a:rPr>
              <a:t>Also added in the template provided for the submission in zip file.</a:t>
            </a:r>
            <a:endParaRPr>
              <a:latin typeface="Calibri"/>
              <a:ea typeface="Calibri"/>
              <a:cs typeface="Calibri"/>
              <a:sym typeface="Calibri"/>
            </a:endParaRPr>
          </a:p>
          <a:p>
            <a:pPr marL="0" marR="0" lvl="0" indent="0" algn="l" rtl="0">
              <a:lnSpc>
                <a:spcPct val="115000"/>
              </a:lnSpc>
              <a:spcBef>
                <a:spcPts val="0"/>
              </a:spcBef>
              <a:spcAft>
                <a:spcPts val="0"/>
              </a:spcAft>
              <a:buNone/>
            </a:pPr>
            <a:endParaRPr>
              <a:latin typeface="Calibri"/>
              <a:ea typeface="Calibri"/>
              <a:cs typeface="Calibri"/>
              <a:sym typeface="Calibri"/>
            </a:endParaRPr>
          </a:p>
          <a:p>
            <a:pPr marL="0" marR="0" lvl="0" indent="0" algn="l" rtl="0">
              <a:lnSpc>
                <a:spcPct val="115000"/>
              </a:lnSpc>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g9119afa459_0_12"/>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Persona</a:t>
            </a:r>
            <a:endParaRPr/>
          </a:p>
        </p:txBody>
      </p:sp>
      <p:pic>
        <p:nvPicPr>
          <p:cNvPr id="993" name="Google Shape;993;g9119afa459_0_12"/>
          <p:cNvPicPr preferRelativeResize="0"/>
          <p:nvPr/>
        </p:nvPicPr>
        <p:blipFill>
          <a:blip r:embed="rId3">
            <a:alphaModFix/>
          </a:blip>
          <a:stretch>
            <a:fillRect/>
          </a:stretch>
        </p:blipFill>
        <p:spPr>
          <a:xfrm>
            <a:off x="380650" y="690375"/>
            <a:ext cx="2922951" cy="43647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7"/>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Journey Map</a:t>
            </a:r>
            <a:endParaRPr/>
          </a:p>
        </p:txBody>
      </p:sp>
      <p:sp>
        <p:nvSpPr>
          <p:cNvPr id="999" name="Google Shape;999;p47"/>
          <p:cNvSpPr txBox="1"/>
          <p:nvPr/>
        </p:nvSpPr>
        <p:spPr>
          <a:xfrm>
            <a:off x="380850" y="829550"/>
            <a:ext cx="8382300" cy="409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Download the user journey map from here -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N" u="sng">
                <a:solidFill>
                  <a:schemeClr val="hlink"/>
                </a:solidFill>
                <a:latin typeface="Calibri"/>
                <a:ea typeface="Calibri"/>
                <a:cs typeface="Calibri"/>
                <a:sym typeface="Calibri"/>
                <a:hlinkClick r:id="rId3"/>
              </a:rPr>
              <a:t>https://drive.google.com/file/d/1czD-IC_tgzNHreg19z_tKQVq4Feyrk9S/view?usp=sharing</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Also added in the template provided for the submission in zip file.</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9119afa459_0_6"/>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Journey Map</a:t>
            </a:r>
            <a:endParaRPr/>
          </a:p>
        </p:txBody>
      </p:sp>
      <p:pic>
        <p:nvPicPr>
          <p:cNvPr id="1005" name="Google Shape;1005;g9119afa459_0_6"/>
          <p:cNvPicPr preferRelativeResize="0"/>
          <p:nvPr/>
        </p:nvPicPr>
        <p:blipFill>
          <a:blip r:embed="rId3">
            <a:alphaModFix/>
          </a:blip>
          <a:stretch>
            <a:fillRect/>
          </a:stretch>
        </p:blipFill>
        <p:spPr>
          <a:xfrm>
            <a:off x="462000" y="689225"/>
            <a:ext cx="7751875" cy="44075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9"/>
          <p:cNvSpPr txBox="1">
            <a:spLocks noGrp="1"/>
          </p:cNvSpPr>
          <p:nvPr>
            <p:ph type="title"/>
          </p:nvPr>
        </p:nvSpPr>
        <p:spPr>
          <a:xfrm>
            <a:off x="618150" y="223265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5: Minimum Viable Product Creation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50"/>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1017" name="Google Shape;1017;p50"/>
          <p:cNvSpPr txBox="1"/>
          <p:nvPr/>
        </p:nvSpPr>
        <p:spPr>
          <a:xfrm>
            <a:off x="0" y="655475"/>
            <a:ext cx="9144000" cy="429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Login/Registration feature </a:t>
            </a:r>
            <a:r>
              <a:rPr lang="en-IN">
                <a:solidFill>
                  <a:schemeClr val="dk1"/>
                </a:solidFill>
                <a:latin typeface="Calibri"/>
                <a:ea typeface="Calibri"/>
                <a:cs typeface="Calibri"/>
                <a:sym typeface="Calibri"/>
              </a:rPr>
              <a:t>- This is the first most step for the customer in the app. We Consider only basic &amp; essential details to be entered by the user, such as Name, Address, contact number, Social media registration, etc. The registration should be highly smooth &amp; easy for the user, and not complicated like the user is filling a passport form.</a:t>
            </a:r>
            <a:endParaRPr>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Easy searching for food - </a:t>
            </a:r>
            <a:r>
              <a:rPr lang="en-IN">
                <a:solidFill>
                  <a:schemeClr val="dk1"/>
                </a:solidFill>
                <a:latin typeface="Calibri"/>
                <a:ea typeface="Calibri"/>
                <a:cs typeface="Calibri"/>
                <a:sym typeface="Calibri"/>
              </a:rPr>
              <a:t>This is the second most important feature. A starving user couldn’t wait to find scrumptious food and then order it. After logging in and profile customization, the user is going to look for what they should eat</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Meal Customization - </a:t>
            </a:r>
            <a:r>
              <a:rPr lang="en-IN">
                <a:solidFill>
                  <a:schemeClr val="dk1"/>
                </a:solidFill>
                <a:latin typeface="Calibri"/>
                <a:ea typeface="Calibri"/>
                <a:cs typeface="Calibri"/>
                <a:sym typeface="Calibri"/>
              </a:rPr>
              <a:t>Variety is a majority dictating factor that customer seek while ordering food online. Providing them with a customization feature will aid in customer retention and growth. </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Adding Food to Cart: </a:t>
            </a:r>
            <a:r>
              <a:rPr lang="en-IN">
                <a:solidFill>
                  <a:schemeClr val="dk1"/>
                </a:solidFill>
                <a:latin typeface="Calibri"/>
                <a:ea typeface="Calibri"/>
                <a:cs typeface="Calibri"/>
                <a:sym typeface="Calibri"/>
              </a:rPr>
              <a:t>Adding food to the cart also plays an important role in the user flow. Changing the quantity of the same item should be highly easy</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Delivery Person’s Contact Info -</a:t>
            </a:r>
            <a:r>
              <a:rPr lang="en-IN">
                <a:solidFill>
                  <a:schemeClr val="dk1"/>
                </a:solidFill>
                <a:latin typeface="Calibri"/>
                <a:ea typeface="Calibri"/>
                <a:cs typeface="Calibri"/>
                <a:sym typeface="Calibri"/>
              </a:rPr>
              <a:t> When the delivery executive gets assign to the order delivery, we should provide the customer with the contact information of the delivery person. This way they will have an easier time to contact the delivery guy and get the information about where they are and how long it’ll take for them to deliver.</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9119afa459_1_2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1023" name="Google Shape;1023;g9119afa459_1_25"/>
          <p:cNvSpPr txBox="1"/>
          <p:nvPr/>
        </p:nvSpPr>
        <p:spPr>
          <a:xfrm>
            <a:off x="0" y="655475"/>
            <a:ext cx="9144000" cy="429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Easy Payment: </a:t>
            </a:r>
            <a:r>
              <a:rPr lang="en-IN">
                <a:solidFill>
                  <a:schemeClr val="dk1"/>
                </a:solidFill>
                <a:latin typeface="Calibri"/>
                <a:ea typeface="Calibri"/>
                <a:cs typeface="Calibri"/>
                <a:sym typeface="Calibri"/>
              </a:rPr>
              <a:t>Payment is the ultimate part of the app’s business. Should include multiple payment options for the ease of payment. </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Order History - </a:t>
            </a:r>
            <a:r>
              <a:rPr lang="en-IN">
                <a:solidFill>
                  <a:schemeClr val="dk1"/>
                </a:solidFill>
                <a:latin typeface="Calibri"/>
                <a:ea typeface="Calibri"/>
                <a:cs typeface="Calibri"/>
                <a:sym typeface="Calibri"/>
              </a:rPr>
              <a:t>Order history is also a necessary feature for a smart food delivery app. It helps the user to check which was the provider from whom they earlier did an order. It is convenient for placing similar orders without searching again and again. It also lets the customer check the rates and bills of previous orders.</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Real-time Food Tracking: </a:t>
            </a:r>
            <a:r>
              <a:rPr lang="en-IN">
                <a:solidFill>
                  <a:schemeClr val="dk1"/>
                </a:solidFill>
                <a:latin typeface="Calibri"/>
                <a:ea typeface="Calibri"/>
                <a:cs typeface="Calibri"/>
                <a:sym typeface="Calibri"/>
              </a:rPr>
              <a:t>With this feature, the user can easily track their order and what is its status. This will make them less annoyed during the waiting.</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b="1">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Review &amp; Rating the food: </a:t>
            </a:r>
            <a:r>
              <a:rPr lang="en-IN">
                <a:solidFill>
                  <a:schemeClr val="dk1"/>
                </a:solidFill>
                <a:latin typeface="Calibri"/>
                <a:ea typeface="Calibri"/>
                <a:cs typeface="Calibri"/>
                <a:sym typeface="Calibri"/>
              </a:rPr>
              <a:t>The customers should allow to rate &amp; review for the food items they have ordered.</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Navigation and GPS tracking: </a:t>
            </a:r>
            <a:r>
              <a:rPr lang="en-IN">
                <a:solidFill>
                  <a:schemeClr val="dk1"/>
                </a:solidFill>
                <a:latin typeface="Calibri"/>
                <a:ea typeface="Calibri"/>
                <a:cs typeface="Calibri"/>
                <a:sym typeface="Calibri"/>
              </a:rPr>
              <a:t>This is the most important feature for a delivery boy because he would be able to find out the location by the navigations. They would be able to find out the location with an in-built navigation system in the app.</a:t>
            </a:r>
            <a:endParaRPr>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 Identification</a:t>
            </a:r>
            <a:endParaRPr/>
          </a:p>
        </p:txBody>
      </p:sp>
      <p:sp>
        <p:nvSpPr>
          <p:cNvPr id="658" name="Google Shape;658;p7"/>
          <p:cNvSpPr/>
          <p:nvPr/>
        </p:nvSpPr>
        <p:spPr>
          <a:xfrm>
            <a:off x="415637" y="1366709"/>
            <a:ext cx="3149715" cy="738664"/>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None/>
            </a:pPr>
            <a:r>
              <a:rPr lang="en-IN" sz="1400" b="1" i="0" u="none" strike="noStrike" cap="none">
                <a:solidFill>
                  <a:srgbClr val="E72D3F"/>
                </a:solidFill>
                <a:latin typeface="Calibri"/>
                <a:ea typeface="Calibri"/>
                <a:cs typeface="Calibri"/>
                <a:sym typeface="Calibri"/>
              </a:rPr>
              <a:t>Market Sizing </a:t>
            </a:r>
            <a:r>
              <a:rPr lang="en-IN" sz="1200" b="1" i="0" u="none" strike="noStrike" cap="none">
                <a:solidFill>
                  <a:srgbClr val="E72D3F"/>
                </a:solidFill>
                <a:latin typeface="Calibri"/>
                <a:ea typeface="Calibri"/>
                <a:cs typeface="Calibri"/>
                <a:sym typeface="Calibri"/>
              </a:rPr>
              <a:t>(taking round figures)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br>
              <a:rPr lang="en-IN" sz="1400" b="0" i="0" u="none" strike="noStrike" cap="none">
                <a:solidFill>
                  <a:srgbClr val="000000"/>
                </a:solidFill>
                <a:latin typeface="Calibri"/>
                <a:ea typeface="Calibri"/>
                <a:cs typeface="Calibri"/>
                <a:sym typeface="Calibri"/>
              </a:rPr>
            </a:br>
            <a:endParaRPr sz="1400" b="0" i="0" u="none" strike="noStrike" cap="none">
              <a:solidFill>
                <a:srgbClr val="000000"/>
              </a:solidFill>
              <a:latin typeface="Calibri"/>
              <a:ea typeface="Calibri"/>
              <a:cs typeface="Calibri"/>
              <a:sym typeface="Calibri"/>
            </a:endParaRPr>
          </a:p>
        </p:txBody>
      </p:sp>
      <p:sp>
        <p:nvSpPr>
          <p:cNvPr id="659" name="Google Shape;659;p7"/>
          <p:cNvSpPr/>
          <p:nvPr/>
        </p:nvSpPr>
        <p:spPr>
          <a:xfrm>
            <a:off x="415637" y="1708333"/>
            <a:ext cx="7989454" cy="52116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Total Population of India : </a:t>
            </a:r>
            <a:r>
              <a:rPr lang="en-IN" sz="1400" b="1" i="0" u="none" strike="noStrike" cap="none">
                <a:solidFill>
                  <a:srgbClr val="000000"/>
                </a:solidFill>
                <a:latin typeface="Calibri"/>
                <a:ea typeface="Calibri"/>
                <a:cs typeface="Calibri"/>
                <a:sym typeface="Calibri"/>
              </a:rPr>
              <a:t>1.3B.      </a:t>
            </a:r>
            <a:r>
              <a:rPr lang="en-IN" sz="1100" b="1" i="0" u="none" strike="noStrike" cap="none">
                <a:solidFill>
                  <a:srgbClr val="0070C0"/>
                </a:solidFill>
                <a:latin typeface="Calibri"/>
                <a:ea typeface="Calibri"/>
                <a:cs typeface="Calibri"/>
                <a:sym typeface="Calibri"/>
              </a:rPr>
              <a:t>(source: </a:t>
            </a:r>
            <a:r>
              <a:rPr lang="en-IN" sz="1100" b="0" i="0" u="sng" strike="noStrike" cap="none">
                <a:solidFill>
                  <a:srgbClr val="0070C0"/>
                </a:solidFill>
                <a:latin typeface="Calibri"/>
                <a:ea typeface="Calibri"/>
                <a:cs typeface="Calibri"/>
                <a:sym typeface="Calibri"/>
                <a:hlinkClick r:id="rId3"/>
              </a:rPr>
              <a:t>https://data.worldbank.org/indicator/SP.POP.TOTL?locations=IN</a:t>
            </a:r>
            <a:r>
              <a:rPr lang="en-IN" sz="1100" b="0" i="0" u="none" strike="noStrike" cap="none">
                <a:solidFill>
                  <a:srgbClr val="0070C0"/>
                </a:solidFill>
                <a:latin typeface="Calibri"/>
                <a:ea typeface="Calibri"/>
                <a:cs typeface="Calibri"/>
                <a:sym typeface="Calibri"/>
              </a:rPr>
              <a:t> )</a:t>
            </a:r>
            <a:endParaRPr sz="1100" b="1" i="0" u="none" strike="noStrike" cap="none">
              <a:solidFill>
                <a:srgbClr val="0070C0"/>
              </a:solidFill>
              <a:latin typeface="Calibri"/>
              <a:ea typeface="Calibri"/>
              <a:cs typeface="Calibri"/>
              <a:sym typeface="Calibri"/>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Urban population : 30%  of total population = </a:t>
            </a:r>
            <a:r>
              <a:rPr lang="en-IN" sz="1400" b="1" i="0" u="none" strike="noStrike" cap="none">
                <a:solidFill>
                  <a:srgbClr val="000000"/>
                </a:solidFill>
                <a:latin typeface="Calibri"/>
                <a:ea typeface="Calibri"/>
                <a:cs typeface="Calibri"/>
                <a:sym typeface="Calibri"/>
              </a:rPr>
              <a:t>390M</a:t>
            </a:r>
            <a:endParaRPr sz="1400" b="1" i="0" u="none" strike="noStrike" cap="none">
              <a:solidFill>
                <a:srgbClr val="E72D3F"/>
              </a:solidFill>
              <a:latin typeface="Calibri"/>
              <a:ea typeface="Calibri"/>
              <a:cs typeface="Calibri"/>
              <a:sym typeface="Calibri"/>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Total migrants in Urban cities = 37% of Urban population = 37% of 390M =  </a:t>
            </a:r>
            <a:r>
              <a:rPr lang="en-IN" sz="1400" b="1" i="0" u="none" strike="noStrike" cap="none">
                <a:solidFill>
                  <a:srgbClr val="000000"/>
                </a:solidFill>
                <a:latin typeface="Calibri"/>
                <a:ea typeface="Calibri"/>
                <a:cs typeface="Calibri"/>
                <a:sym typeface="Calibri"/>
              </a:rPr>
              <a:t>144M</a:t>
            </a:r>
            <a:endParaRPr/>
          </a:p>
          <a:p>
            <a:pPr marL="0" marR="0" lvl="0" indent="0" algn="l" rtl="0">
              <a:lnSpc>
                <a:spcPct val="100000"/>
              </a:lnSpc>
              <a:spcBef>
                <a:spcPts val="1000"/>
              </a:spcBef>
              <a:spcAft>
                <a:spcPts val="0"/>
              </a:spcAft>
              <a:buNone/>
            </a:pPr>
            <a:r>
              <a:rPr lang="en-IN" sz="1400" b="1" i="0" u="none" strike="noStrike" cap="none">
                <a:solidFill>
                  <a:srgbClr val="E72D3F"/>
                </a:solidFill>
                <a:latin typeface="Calibri"/>
                <a:ea typeface="Calibri"/>
                <a:cs typeface="Calibri"/>
                <a:sym typeface="Calibri"/>
              </a:rPr>
              <a:t>	</a:t>
            </a:r>
            <a:r>
              <a:rPr lang="en-IN" sz="1100" b="1" i="0" u="none" strike="noStrike" cap="none">
                <a:solidFill>
                  <a:srgbClr val="0070C0"/>
                </a:solidFill>
                <a:latin typeface="Calibri"/>
                <a:ea typeface="Calibri"/>
                <a:cs typeface="Calibri"/>
                <a:sym typeface="Calibri"/>
              </a:rPr>
              <a:t>(Source: </a:t>
            </a:r>
            <a:r>
              <a:rPr lang="en-IN" sz="1100" b="0" i="0" u="sng" strike="noStrike" cap="none">
                <a:solidFill>
                  <a:srgbClr val="000000"/>
                </a:solidFill>
                <a:latin typeface="Calibri"/>
                <a:ea typeface="Calibri"/>
                <a:cs typeface="Calibri"/>
                <a:sym typeface="Calibri"/>
                <a:hlinkClick r:id="rId4"/>
              </a:rPr>
              <a:t>https://censusindia.gov.in/Census_And_You/migrations.aspx</a:t>
            </a:r>
            <a:r>
              <a:rPr lang="en-IN" sz="1100" b="1" i="0" u="none" strike="noStrike" cap="none">
                <a:solidFill>
                  <a:srgbClr val="0070C0"/>
                </a:solidFill>
                <a:latin typeface="Calibri"/>
                <a:ea typeface="Calibri"/>
                <a:cs typeface="Calibri"/>
                <a:sym typeface="Calibri"/>
              </a:rPr>
              <a:t>) </a:t>
            </a:r>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Migrants for Education = 3% of total migrants = 3% of 144M = </a:t>
            </a:r>
            <a:r>
              <a:rPr lang="en-IN" sz="1400" b="1" i="0" u="none" strike="noStrike" cap="none">
                <a:solidFill>
                  <a:srgbClr val="000000"/>
                </a:solidFill>
                <a:latin typeface="Calibri"/>
                <a:ea typeface="Calibri"/>
                <a:cs typeface="Calibri"/>
                <a:sym typeface="Calibri"/>
              </a:rPr>
              <a:t>4.3M</a:t>
            </a:r>
            <a:endParaRPr sz="1100" b="1" i="0" u="none" strike="noStrike" cap="none">
              <a:solidFill>
                <a:srgbClr val="000000"/>
              </a:solidFill>
              <a:latin typeface="Calibri"/>
              <a:ea typeface="Calibri"/>
              <a:cs typeface="Calibri"/>
              <a:sym typeface="Calibri"/>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Migrants for work/employment = 15% of total migrants = 15% of 144M = </a:t>
            </a:r>
            <a:r>
              <a:rPr lang="en-IN" sz="1400" b="1" i="0" u="none" strike="noStrike" cap="none">
                <a:solidFill>
                  <a:srgbClr val="000000"/>
                </a:solidFill>
                <a:latin typeface="Calibri"/>
                <a:ea typeface="Calibri"/>
                <a:cs typeface="Calibri"/>
                <a:sym typeface="Calibri"/>
              </a:rPr>
              <a:t>21.6M</a:t>
            </a:r>
            <a:endParaRPr/>
          </a:p>
          <a:p>
            <a:pPr marL="0" marR="0" lvl="0" indent="0" algn="l" rtl="0">
              <a:lnSpc>
                <a:spcPct val="100000"/>
              </a:lnSpc>
              <a:spcBef>
                <a:spcPts val="1000"/>
              </a:spcBef>
              <a:spcAft>
                <a:spcPts val="0"/>
              </a:spcAft>
              <a:buNone/>
            </a:pPr>
            <a:r>
              <a:rPr lang="en-IN" sz="1400" b="1" i="0" u="none" strike="noStrike" cap="none">
                <a:solidFill>
                  <a:srgbClr val="000000"/>
                </a:solidFill>
                <a:latin typeface="Calibri"/>
                <a:ea typeface="Calibri"/>
                <a:cs typeface="Calibri"/>
                <a:sym typeface="Calibri"/>
              </a:rPr>
              <a:t>	</a:t>
            </a:r>
            <a:r>
              <a:rPr lang="en-IN" sz="1100" b="1" i="0" u="none" strike="noStrike" cap="none">
                <a:solidFill>
                  <a:srgbClr val="0070C0"/>
                </a:solidFill>
                <a:latin typeface="Calibri"/>
                <a:ea typeface="Calibri"/>
                <a:cs typeface="Calibri"/>
                <a:sym typeface="Calibri"/>
              </a:rPr>
              <a:t> (Source: </a:t>
            </a:r>
            <a:r>
              <a:rPr lang="en-IN" sz="1100" b="0" i="0" u="sng" strike="noStrike" cap="none">
                <a:solidFill>
                  <a:srgbClr val="000000"/>
                </a:solidFill>
                <a:latin typeface="Calibri"/>
                <a:ea typeface="Calibri"/>
                <a:cs typeface="Calibri"/>
                <a:sym typeface="Calibri"/>
                <a:hlinkClick r:id="rId4"/>
              </a:rPr>
              <a:t>https://censusindia.gov.in/Census_And_You/migrations.aspx</a:t>
            </a:r>
            <a:r>
              <a:rPr lang="en-IN" sz="1100" b="1" i="0" u="none" strike="noStrike" cap="none">
                <a:solidFill>
                  <a:srgbClr val="0070C0"/>
                </a:solidFill>
                <a:latin typeface="Calibri"/>
                <a:ea typeface="Calibri"/>
                <a:cs typeface="Calibri"/>
                <a:sym typeface="Calibri"/>
              </a:rPr>
              <a:t>) </a:t>
            </a:r>
            <a:endParaRPr sz="1100" b="1" i="0" u="none" strike="noStrike" cap="none">
              <a:solidFill>
                <a:srgbClr val="000000"/>
              </a:solidFill>
              <a:latin typeface="Calibri"/>
              <a:ea typeface="Calibri"/>
              <a:cs typeface="Calibri"/>
              <a:sym typeface="Calibri"/>
            </a:endParaRPr>
          </a:p>
          <a:p>
            <a:pPr marL="285750" marR="0" lvl="0" indent="-285750" algn="l" rtl="0">
              <a:lnSpc>
                <a:spcPct val="100000"/>
              </a:lnSpc>
              <a:spcBef>
                <a:spcPts val="100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Unmarried migrants for work/employment = 50% of total migrants for work/employment = 50% of 21.6M =</a:t>
            </a:r>
            <a:r>
              <a:rPr lang="en-IN" sz="1400" b="1" i="0" u="none" strike="noStrike" cap="none">
                <a:solidFill>
                  <a:srgbClr val="000000"/>
                </a:solidFill>
                <a:latin typeface="Calibri"/>
                <a:ea typeface="Calibri"/>
                <a:cs typeface="Calibri"/>
                <a:sym typeface="Calibri"/>
              </a:rPr>
              <a:t> 10.8M          </a:t>
            </a:r>
            <a:r>
              <a:rPr lang="en-IN" sz="1100" b="1" i="0" u="none" strike="noStrike" cap="none">
                <a:solidFill>
                  <a:srgbClr val="0070C0"/>
                </a:solidFill>
                <a:latin typeface="Calibri"/>
                <a:ea typeface="Calibri"/>
                <a:cs typeface="Calibri"/>
                <a:sym typeface="Calibri"/>
              </a:rPr>
              <a:t>(source: </a:t>
            </a:r>
            <a:r>
              <a:rPr lang="en-IN" sz="1100" b="0" i="0" u="sng" strike="noStrike" cap="none">
                <a:solidFill>
                  <a:srgbClr val="0070C0"/>
                </a:solidFill>
                <a:latin typeface="Calibri"/>
                <a:ea typeface="Calibri"/>
                <a:cs typeface="Calibri"/>
                <a:sym typeface="Calibri"/>
                <a:hlinkClick r:id="rId5"/>
              </a:rPr>
              <a:t>https://www.censusindia.gov.in/vital_statistics/srs_report/9chap%202%20-%202011.pdf</a:t>
            </a:r>
            <a:r>
              <a:rPr lang="en-IN" sz="1100" b="1" i="0" u="none" strike="noStrike" cap="none">
                <a:solidFill>
                  <a:srgbClr val="0070C0"/>
                </a:solidFill>
                <a:latin typeface="Calibri"/>
                <a:ea typeface="Calibri"/>
                <a:cs typeface="Calibri"/>
                <a:sym typeface="Calibri"/>
              </a:rPr>
              <a:t> )</a:t>
            </a:r>
            <a:endParaRPr sz="1100" b="1" i="0" u="none" strike="noStrike" cap="none">
              <a:solidFill>
                <a:srgbClr val="0070C0"/>
              </a:solidFill>
              <a:latin typeface="Calibri"/>
              <a:ea typeface="Calibri"/>
              <a:cs typeface="Calibri"/>
              <a:sym typeface="Calibri"/>
            </a:endParaRPr>
          </a:p>
          <a:p>
            <a:pPr marL="0" marR="0" lvl="0" indent="0" algn="l" rtl="0">
              <a:lnSpc>
                <a:spcPct val="100000"/>
              </a:lnSpc>
              <a:spcBef>
                <a:spcPts val="1000"/>
              </a:spcBef>
              <a:spcAft>
                <a:spcPts val="0"/>
              </a:spcAft>
              <a:buNone/>
            </a:pPr>
            <a:r>
              <a:rPr lang="en-IN" sz="1400" b="1" i="0" u="none" strike="noStrike" cap="none">
                <a:solidFill>
                  <a:srgbClr val="000000"/>
                </a:solidFill>
                <a:latin typeface="Calibri"/>
                <a:ea typeface="Calibri"/>
                <a:cs typeface="Calibri"/>
                <a:sym typeface="Calibri"/>
              </a:rPr>
              <a:t>Total market size = </a:t>
            </a:r>
            <a:r>
              <a:rPr lang="en-IN" sz="1400" b="0" i="0" u="none" strike="noStrike" cap="none">
                <a:solidFill>
                  <a:srgbClr val="000000"/>
                </a:solidFill>
                <a:latin typeface="Calibri"/>
                <a:ea typeface="Calibri"/>
                <a:cs typeface="Calibri"/>
                <a:sym typeface="Calibri"/>
              </a:rPr>
              <a:t>Migrants for Education + Unmarried migrants for work/employment = 4.3M + 10.8M = </a:t>
            </a:r>
            <a:r>
              <a:rPr lang="en-IN" sz="1400" b="1" i="0" u="none" strike="noStrike" cap="none">
                <a:solidFill>
                  <a:srgbClr val="000000"/>
                </a:solidFill>
                <a:latin typeface="Calibri"/>
                <a:ea typeface="Calibri"/>
                <a:cs typeface="Calibri"/>
                <a:sym typeface="Calibri"/>
              </a:rPr>
              <a:t>15M</a:t>
            </a:r>
            <a:endParaRPr/>
          </a:p>
          <a:p>
            <a:pPr marL="0" marR="0" lvl="0" indent="0" algn="l" rtl="0">
              <a:lnSpc>
                <a:spcPct val="100000"/>
              </a:lnSpc>
              <a:spcBef>
                <a:spcPts val="0"/>
              </a:spcBef>
              <a:spcAft>
                <a:spcPts val="0"/>
              </a:spcAft>
              <a:buNone/>
            </a:pP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br>
              <a:rPr lang="en-IN" sz="1400" b="0" i="0" u="none" strike="noStrike" cap="none">
                <a:solidFill>
                  <a:srgbClr val="000000"/>
                </a:solidFill>
                <a:latin typeface="Calibri"/>
                <a:ea typeface="Calibri"/>
                <a:cs typeface="Calibri"/>
                <a:sym typeface="Calibri"/>
              </a:rPr>
            </a:br>
            <a:endParaRPr sz="1400" b="0" i="0" u="none" strike="noStrike" cap="none">
              <a:solidFill>
                <a:srgbClr val="000000"/>
              </a:solidFill>
              <a:latin typeface="Calibri"/>
              <a:ea typeface="Calibri"/>
              <a:cs typeface="Calibri"/>
              <a:sym typeface="Calibri"/>
            </a:endParaRPr>
          </a:p>
        </p:txBody>
      </p:sp>
      <p:sp>
        <p:nvSpPr>
          <p:cNvPr id="660" name="Google Shape;660;p7"/>
          <p:cNvSpPr txBox="1"/>
          <p:nvPr/>
        </p:nvSpPr>
        <p:spPr>
          <a:xfrm>
            <a:off x="415637" y="745993"/>
            <a:ext cx="50305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Problem statement: </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1" i="0" u="none" strike="noStrike" cap="none">
                <a:solidFill>
                  <a:srgbClr val="000000"/>
                </a:solidFill>
                <a:latin typeface="Calibri"/>
                <a:ea typeface="Calibri"/>
                <a:cs typeface="Calibri"/>
                <a:sym typeface="Calibri"/>
              </a:rPr>
              <a:t>How big is the daily meal ordering market in urban cities in India?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918f30ad44_0_400"/>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1029" name="Google Shape;1029;g918f30ad44_0_400"/>
          <p:cNvSpPr txBox="1"/>
          <p:nvPr/>
        </p:nvSpPr>
        <p:spPr>
          <a:xfrm>
            <a:off x="380850" y="853200"/>
            <a:ext cx="8382300" cy="4097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Updating Status: </a:t>
            </a:r>
            <a:r>
              <a:rPr lang="en-IN">
                <a:solidFill>
                  <a:schemeClr val="dk1"/>
                </a:solidFill>
                <a:latin typeface="Calibri"/>
                <a:ea typeface="Calibri"/>
                <a:cs typeface="Calibri"/>
                <a:sym typeface="Calibri"/>
              </a:rPr>
              <a:t>After getting the order, the delivery would be able to update the status, such as Order has been picked up, the order has been delivered, delayed, etc. As soon as the delivery boy updates the status, the customer will get a push notification for a smooth flow.</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IN" b="1">
                <a:solidFill>
                  <a:schemeClr val="dk1"/>
                </a:solidFill>
                <a:latin typeface="Calibri"/>
                <a:ea typeface="Calibri"/>
                <a:cs typeface="Calibri"/>
                <a:sym typeface="Calibri"/>
              </a:rPr>
              <a:t>Analytics - </a:t>
            </a:r>
            <a:r>
              <a:rPr lang="en-IN">
                <a:solidFill>
                  <a:schemeClr val="dk1"/>
                </a:solidFill>
                <a:latin typeface="Calibri"/>
                <a:ea typeface="Calibri"/>
                <a:cs typeface="Calibri"/>
                <a:sym typeface="Calibri"/>
              </a:rPr>
              <a:t>Analytics will help the Food suppliers know all about how much they are earning from the online food delivery app, how many customers they have, how many orders they are getting daily, etc. the analytics is going to get them a clear view of the business and help them keep an eye on everything.</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OFFERS, PROMO CODES, OR DISCOUNTS:  </a:t>
            </a:r>
            <a:r>
              <a:rPr lang="en-IN">
                <a:solidFill>
                  <a:schemeClr val="dk1"/>
                </a:solidFill>
                <a:latin typeface="Calibri"/>
                <a:ea typeface="Calibri"/>
                <a:cs typeface="Calibri"/>
                <a:sym typeface="Calibri"/>
              </a:rPr>
              <a:t>Discount has always been a fantastic way to captivating the users. We can provide coupons, discounts, promo codes which the users can add in the Promo code section for availing exciting discounts. At the initial level, it can help us to gain a wide pool of customers.</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b="1">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1035" name="Google Shape;1035;p51"/>
          <p:cNvGraphicFramePr/>
          <p:nvPr/>
        </p:nvGraphicFramePr>
        <p:xfrm>
          <a:off x="161925" y="779500"/>
          <a:ext cx="8524425" cy="4142234"/>
        </p:xfrm>
        <a:graphic>
          <a:graphicData uri="http://schemas.openxmlformats.org/drawingml/2006/table">
            <a:tbl>
              <a:tblPr>
                <a:noFill/>
                <a:tableStyleId>{AF0055AF-FD43-4EA7-8855-1254DE241CEC}</a:tableStyleId>
              </a:tblPr>
              <a:tblGrid>
                <a:gridCol w="4275775">
                  <a:extLst>
                    <a:ext uri="{9D8B030D-6E8A-4147-A177-3AD203B41FA5}">
                      <a16:colId xmlns:a16="http://schemas.microsoft.com/office/drawing/2014/main" val="20000"/>
                    </a:ext>
                  </a:extLst>
                </a:gridCol>
                <a:gridCol w="4248650">
                  <a:extLst>
                    <a:ext uri="{9D8B030D-6E8A-4147-A177-3AD203B41FA5}">
                      <a16:colId xmlns:a16="http://schemas.microsoft.com/office/drawing/2014/main" val="20001"/>
                    </a:ext>
                  </a:extLst>
                </a:gridCol>
              </a:tblGrid>
              <a:tr h="421575">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Reason behind choosing this as a ‘Must Have 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634000">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Login/Registration feature -</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This is the first most step for the customer in the app. We Consider only basic &amp; essential details to be entered by the user, such as Name, Address, contact number, Social media registration, etc. The registration should be highly smooth &amp; easy for the user, and not complicated like the user is filling a passport form.</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4902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Easy searching/listing for food</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This is the second most important feature. A starving user couldn’t wait to find scrumptious food and then order it. After logging in and profile customization, the user is going to look for what they should eat</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3017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Adding Food to Cart</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Adding food to the cart also plays an important role in the user flow. Changing the quantity of the same item should be highly easy</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9119afa459_1_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1041" name="Google Shape;1041;g9119afa459_1_3"/>
          <p:cNvGraphicFramePr/>
          <p:nvPr/>
        </p:nvGraphicFramePr>
        <p:xfrm>
          <a:off x="222450" y="878525"/>
          <a:ext cx="8699100" cy="3958189"/>
        </p:xfrm>
        <a:graphic>
          <a:graphicData uri="http://schemas.openxmlformats.org/drawingml/2006/table">
            <a:tbl>
              <a:tblPr>
                <a:noFill/>
                <a:tableStyleId>{AF0055AF-FD43-4EA7-8855-1254DE241CEC}</a:tableStyleId>
              </a:tblPr>
              <a:tblGrid>
                <a:gridCol w="4335725">
                  <a:extLst>
                    <a:ext uri="{9D8B030D-6E8A-4147-A177-3AD203B41FA5}">
                      <a16:colId xmlns:a16="http://schemas.microsoft.com/office/drawing/2014/main" val="20000"/>
                    </a:ext>
                  </a:extLst>
                </a:gridCol>
                <a:gridCol w="4363375">
                  <a:extLst>
                    <a:ext uri="{9D8B030D-6E8A-4147-A177-3AD203B41FA5}">
                      <a16:colId xmlns:a16="http://schemas.microsoft.com/office/drawing/2014/main" val="20001"/>
                    </a:ext>
                  </a:extLst>
                </a:gridCol>
              </a:tblGrid>
              <a:tr h="416800">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Reason behind choosing this as a ‘Must Have 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56550">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Meal Customization</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Customers should have the freedom to customize a meal as per their preferences</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9627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Easy Payment:</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Payment is the ultimate part of the app’s business. Should include multiple payment options for the ease of payment. </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56550">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Review &amp; Rating the food</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The customers should be allowed to rate &amp; review for the food items they have ordered.</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31857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Adding Food to Cart</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Adding food to the cart also plays an important role in the user flow. Changing the quantity of the same item should be highly easy</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9119afa459_1_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1047" name="Google Shape;1047;g9119afa459_1_8"/>
          <p:cNvGraphicFramePr/>
          <p:nvPr/>
        </p:nvGraphicFramePr>
        <p:xfrm>
          <a:off x="117825" y="878550"/>
          <a:ext cx="8982075" cy="2540231"/>
        </p:xfrm>
        <a:graphic>
          <a:graphicData uri="http://schemas.openxmlformats.org/drawingml/2006/table">
            <a:tbl>
              <a:tblPr>
                <a:noFill/>
                <a:tableStyleId>{AF0055AF-FD43-4EA7-8855-1254DE241CEC}</a:tableStyleId>
              </a:tblPr>
              <a:tblGrid>
                <a:gridCol w="4476750">
                  <a:extLst>
                    <a:ext uri="{9D8B030D-6E8A-4147-A177-3AD203B41FA5}">
                      <a16:colId xmlns:a16="http://schemas.microsoft.com/office/drawing/2014/main" val="20000"/>
                    </a:ext>
                  </a:extLst>
                </a:gridCol>
                <a:gridCol w="4505325">
                  <a:extLst>
                    <a:ext uri="{9D8B030D-6E8A-4147-A177-3AD203B41FA5}">
                      <a16:colId xmlns:a16="http://schemas.microsoft.com/office/drawing/2014/main" val="20001"/>
                    </a:ext>
                  </a:extLst>
                </a:gridCol>
              </a:tblGrid>
              <a:tr h="409575">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b="1">
                          <a:latin typeface="Calibri"/>
                          <a:ea typeface="Calibri"/>
                          <a:cs typeface="Calibri"/>
                          <a:sym typeface="Calibri"/>
                        </a:rPr>
                        <a:t>Reason behind choosing this as a ‘Must Have Feature’</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8577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Customer support</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Necessary to make customer relationship</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62075">
                <a:tc>
                  <a:txBody>
                    <a:bodyPr/>
                    <a:lstStyle/>
                    <a:p>
                      <a:pPr marL="0" lvl="0" indent="0" algn="l" rtl="0">
                        <a:lnSpc>
                          <a:spcPct val="115000"/>
                        </a:lnSpc>
                        <a:spcBef>
                          <a:spcPts val="0"/>
                        </a:spcBef>
                        <a:spcAft>
                          <a:spcPts val="0"/>
                        </a:spcAft>
                        <a:buNone/>
                      </a:pPr>
                      <a:r>
                        <a:rPr lang="en-IN" b="1">
                          <a:latin typeface="Calibri"/>
                          <a:ea typeface="Calibri"/>
                          <a:cs typeface="Calibri"/>
                          <a:sym typeface="Calibri"/>
                        </a:rPr>
                        <a:t>Order History</a:t>
                      </a:r>
                      <a:endParaRPr b="1">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a:latin typeface="Calibri"/>
                          <a:ea typeface="Calibri"/>
                          <a:cs typeface="Calibri"/>
                          <a:sym typeface="Calibri"/>
                        </a:rPr>
                        <a:t>Order history is also a necessary feature for a smart food delivery app. It helps the user to check which was the provider from whom they earlier did an order. It is convenient for placing similar orders without searching again and again. It also lets the customer check the rates and bills of previous orders.</a:t>
                      </a:r>
                      <a:endParaRPr>
                        <a:latin typeface="Calibri"/>
                        <a:ea typeface="Calibri"/>
                        <a:cs typeface="Calibri"/>
                        <a:sym typeface="Calibri"/>
                      </a:endParaRPr>
                    </a:p>
                  </a:txBody>
                  <a:tcPr marL="91450" marR="91450" marT="91450" marB="91450">
                    <a:lnL w="11900" cap="flat" cmpd="sng">
                      <a:solidFill>
                        <a:srgbClr val="9E9E9E"/>
                      </a:solidFill>
                      <a:prstDash val="solid"/>
                      <a:round/>
                      <a:headEnd type="none" w="sm" len="sm"/>
                      <a:tailEnd type="none" w="sm" len="sm"/>
                    </a:lnL>
                    <a:lnR w="11900" cap="flat" cmpd="sng">
                      <a:solidFill>
                        <a:srgbClr val="9E9E9E"/>
                      </a:solidFill>
                      <a:prstDash val="solid"/>
                      <a:round/>
                      <a:headEnd type="none" w="sm" len="sm"/>
                      <a:tailEnd type="none" w="sm" len="sm"/>
                    </a:lnR>
                    <a:lnT w="11900" cap="flat" cmpd="sng">
                      <a:solidFill>
                        <a:srgbClr val="9E9E9E"/>
                      </a:solidFill>
                      <a:prstDash val="solid"/>
                      <a:round/>
                      <a:headEnd type="none" w="sm" len="sm"/>
                      <a:tailEnd type="none" w="sm" len="sm"/>
                    </a:lnT>
                    <a:lnB w="119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1053" name="Google Shape;1053;p52"/>
          <p:cNvSpPr txBox="1"/>
          <p:nvPr/>
        </p:nvSpPr>
        <p:spPr>
          <a:xfrm>
            <a:off x="128700" y="786650"/>
            <a:ext cx="8886600" cy="4260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Delivery Person’s Contact Info -</a:t>
            </a:r>
            <a:r>
              <a:rPr lang="en-IN">
                <a:solidFill>
                  <a:schemeClr val="dk1"/>
                </a:solidFill>
                <a:latin typeface="Calibri"/>
                <a:ea typeface="Calibri"/>
                <a:cs typeface="Calibri"/>
                <a:sym typeface="Calibri"/>
              </a:rPr>
              <a:t> When the delivery executive gets assign to the order delivery, we should provide the customer with the contact information of the delivery person. This way they will have an easier time to contact the delivery guy and get the information about where they are and how long it’ll take for them to deliver.</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Real-time Food Tracking: </a:t>
            </a:r>
            <a:r>
              <a:rPr lang="en-IN">
                <a:solidFill>
                  <a:schemeClr val="dk1"/>
                </a:solidFill>
                <a:latin typeface="Calibri"/>
                <a:ea typeface="Calibri"/>
                <a:cs typeface="Calibri"/>
                <a:sym typeface="Calibri"/>
              </a:rPr>
              <a:t>With this feature, the user can easily track their order and what is its status. This will make them less annoyed during the waiting.</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Navigation and GPS tracking: </a:t>
            </a:r>
            <a:r>
              <a:rPr lang="en-IN">
                <a:solidFill>
                  <a:schemeClr val="dk1"/>
                </a:solidFill>
                <a:latin typeface="Calibri"/>
                <a:ea typeface="Calibri"/>
                <a:cs typeface="Calibri"/>
                <a:sym typeface="Calibri"/>
              </a:rPr>
              <a:t>This is the most important feature for a delivery boy because he would be able to find out the location by the navigations. They would be able to find out the location with an in-built navigation system in the app.</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Updating Status: </a:t>
            </a:r>
            <a:r>
              <a:rPr lang="en-IN">
                <a:solidFill>
                  <a:schemeClr val="dk1"/>
                </a:solidFill>
                <a:latin typeface="Calibri"/>
                <a:ea typeface="Calibri"/>
                <a:cs typeface="Calibri"/>
                <a:sym typeface="Calibri"/>
              </a:rPr>
              <a:t>After getting the order, the delivery would be able to update the status, such as Order has been picked up, the order has been delivered, delayed, etc. As soon as the delivery boy updates the status, the customer will get a push notification for a smooth flow.</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Analytics - </a:t>
            </a:r>
            <a:r>
              <a:rPr lang="en-IN">
                <a:solidFill>
                  <a:schemeClr val="dk1"/>
                </a:solidFill>
                <a:latin typeface="Calibri"/>
                <a:ea typeface="Calibri"/>
                <a:cs typeface="Calibri"/>
                <a:sym typeface="Calibri"/>
              </a:rPr>
              <a:t>Analytics will help the Food suppliers know all about how much they are earning from the online food delivery app, how many customers they have, how many orders they are getting daily, etc. the analytics is going to get them a clear view of the business and help them keep an eye on everything.</a:t>
            </a:r>
            <a:endParaRPr>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g9119afa459_1_20"/>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1059" name="Google Shape;1059;g9119afa459_1_20"/>
          <p:cNvSpPr txBox="1"/>
          <p:nvPr/>
        </p:nvSpPr>
        <p:spPr>
          <a:xfrm>
            <a:off x="128700" y="734800"/>
            <a:ext cx="8886600" cy="4260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IN" b="1">
                <a:solidFill>
                  <a:schemeClr val="dk1"/>
                </a:solidFill>
                <a:latin typeface="Calibri"/>
                <a:ea typeface="Calibri"/>
                <a:cs typeface="Calibri"/>
                <a:sym typeface="Calibri"/>
              </a:rPr>
              <a:t>OFFERS, PROMO CODES, OR DISCOUNTS:</a:t>
            </a:r>
            <a:endParaRPr b="1">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IN">
                <a:solidFill>
                  <a:schemeClr val="dk1"/>
                </a:solidFill>
                <a:latin typeface="Calibri"/>
                <a:ea typeface="Calibri"/>
                <a:cs typeface="Calibri"/>
                <a:sym typeface="Calibri"/>
              </a:rPr>
              <a:t>Discount has always been a fantastic way to captivating the users. We can provide coupons, discounts, promo codes which the users can add in the Promo code section for availing exciting discounts. At the initial level, it can help us to gain a wide pool of customers.</a:t>
            </a:r>
            <a:endParaRPr>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3"/>
          <p:cNvSpPr txBox="1">
            <a:spLocks noGrp="1"/>
          </p:cNvSpPr>
          <p:nvPr>
            <p:ph type="title"/>
          </p:nvPr>
        </p:nvSpPr>
        <p:spPr>
          <a:xfrm>
            <a:off x="618150" y="220900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6: Sketching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4"/>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1071" name="Google Shape;1071;p54"/>
          <p:cNvGraphicFramePr/>
          <p:nvPr/>
        </p:nvGraphicFramePr>
        <p:xfrm>
          <a:off x="456725" y="869788"/>
          <a:ext cx="8230550" cy="3992610"/>
        </p:xfrm>
        <a:graphic>
          <a:graphicData uri="http://schemas.openxmlformats.org/drawingml/2006/table">
            <a:tbl>
              <a:tblPr>
                <a:noFill/>
                <a:tableStyleId>{B299ED6F-1FD7-4E0B-A263-8F7545F197BF}</a:tableStyleId>
              </a:tblPr>
              <a:tblGrid>
                <a:gridCol w="2516450">
                  <a:extLst>
                    <a:ext uri="{9D8B030D-6E8A-4147-A177-3AD203B41FA5}">
                      <a16:colId xmlns:a16="http://schemas.microsoft.com/office/drawing/2014/main" val="20000"/>
                    </a:ext>
                  </a:extLst>
                </a:gridCol>
                <a:gridCol w="5714100">
                  <a:extLst>
                    <a:ext uri="{9D8B030D-6E8A-4147-A177-3AD203B41FA5}">
                      <a16:colId xmlns:a16="http://schemas.microsoft.com/office/drawing/2014/main" val="20001"/>
                    </a:ext>
                  </a:extLst>
                </a:gridCol>
              </a:tblGrid>
              <a:tr h="243375">
                <a:tc>
                  <a:txBody>
                    <a:bodyPr/>
                    <a:lstStyle/>
                    <a:p>
                      <a:pPr marL="0" marR="0" lvl="0" indent="0" algn="l" rtl="0">
                        <a:lnSpc>
                          <a:spcPct val="100000"/>
                        </a:lnSpc>
                        <a:spcBef>
                          <a:spcPts val="0"/>
                        </a:spcBef>
                        <a:spcAft>
                          <a:spcPts val="0"/>
                        </a:spcAft>
                        <a:buClr>
                          <a:srgbClr val="000000"/>
                        </a:buClr>
                        <a:buSzPts val="1600"/>
                        <a:buFont typeface="Arial"/>
                        <a:buNone/>
                      </a:pPr>
                      <a:r>
                        <a:rPr lang="en-IN" b="1" u="none" strike="noStrike" cap="none">
                          <a:latin typeface="Calibri"/>
                          <a:ea typeface="Calibri"/>
                          <a:cs typeface="Calibri"/>
                          <a:sym typeface="Calibri"/>
                        </a:rPr>
                        <a:t>Page name</a:t>
                      </a:r>
                      <a:endParaRPr b="1" u="none" strike="noStrike" cap="none">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IN" b="1" u="none" strike="noStrike" cap="none">
                          <a:latin typeface="Calibri"/>
                          <a:ea typeface="Calibri"/>
                          <a:cs typeface="Calibri"/>
                          <a:sym typeface="Calibri"/>
                        </a:rPr>
                        <a:t>It’s Features/Functionalities</a:t>
                      </a:r>
                      <a:endParaRPr b="1"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a:latin typeface="Calibri"/>
                          <a:ea typeface="Calibri"/>
                          <a:cs typeface="Calibri"/>
                          <a:sym typeface="Calibri"/>
                        </a:rPr>
                        <a:t>User Login / Signup</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a:latin typeface="Calibri"/>
                          <a:ea typeface="Calibri"/>
                          <a:cs typeface="Calibri"/>
                          <a:sym typeface="Calibri"/>
                        </a:rPr>
                        <a:t> New user onboarding through mobile &amp; Google login. Existing user sign-in</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291350">
                <a:tc>
                  <a:txBody>
                    <a:bodyPr/>
                    <a:lstStyle/>
                    <a:p>
                      <a:pPr marL="0" lvl="0" indent="0" algn="l" rtl="0">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Personal Details </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Collates user details </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254175">
                <a:tc>
                  <a:txBody>
                    <a:bodyPr/>
                    <a:lstStyle/>
                    <a:p>
                      <a:pPr marL="0" marR="0" lvl="0" indent="0" algn="l" rtl="0">
                        <a:lnSpc>
                          <a:spcPct val="100000"/>
                        </a:lnSpc>
                        <a:spcBef>
                          <a:spcPts val="0"/>
                        </a:spcBef>
                        <a:spcAft>
                          <a:spcPts val="0"/>
                        </a:spcAft>
                        <a:buNone/>
                      </a:pPr>
                      <a:r>
                        <a:rPr lang="en-IN">
                          <a:solidFill>
                            <a:schemeClr val="dk1"/>
                          </a:solidFill>
                          <a:latin typeface="Calibri"/>
                          <a:ea typeface="Calibri"/>
                          <a:cs typeface="Calibri"/>
                          <a:sym typeface="Calibri"/>
                        </a:rPr>
                        <a:t>OTP Confirmation</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Secure channel for verification</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378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Favorite Cuisines</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Collates user preferences to provide curated experience</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Landing Page with Explainer Video</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Helpful to ensure new users are coached early on how to use the application. </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96200">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Home Page</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The focal point of the product. Provides a snapshot of all the product has to offer</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r h="396200">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Base Meal Customization</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Helps user choose options within a meal as per his preference</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Add-Ons </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Provides the user with option to add more variety to his meal</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918f30ad44_0_12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1077" name="Google Shape;1077;g918f30ad44_0_127"/>
          <p:cNvGraphicFramePr/>
          <p:nvPr/>
        </p:nvGraphicFramePr>
        <p:xfrm>
          <a:off x="272050" y="670225"/>
          <a:ext cx="8599900" cy="4388820"/>
        </p:xfrm>
        <a:graphic>
          <a:graphicData uri="http://schemas.openxmlformats.org/drawingml/2006/table">
            <a:tbl>
              <a:tblPr>
                <a:noFill/>
                <a:tableStyleId>{B299ED6F-1FD7-4E0B-A263-8F7545F197BF}</a:tableStyleId>
              </a:tblPr>
              <a:tblGrid>
                <a:gridCol w="1994675">
                  <a:extLst>
                    <a:ext uri="{9D8B030D-6E8A-4147-A177-3AD203B41FA5}">
                      <a16:colId xmlns:a16="http://schemas.microsoft.com/office/drawing/2014/main" val="20000"/>
                    </a:ext>
                  </a:extLst>
                </a:gridCol>
                <a:gridCol w="6605225">
                  <a:extLst>
                    <a:ext uri="{9D8B030D-6E8A-4147-A177-3AD203B41FA5}">
                      <a16:colId xmlns:a16="http://schemas.microsoft.com/office/drawing/2014/main" val="20001"/>
                    </a:ext>
                  </a:extLst>
                </a:gridCol>
              </a:tblGrid>
              <a:tr h="243375">
                <a:tc>
                  <a:txBody>
                    <a:bodyPr/>
                    <a:lstStyle/>
                    <a:p>
                      <a:pPr marL="0" marR="0" lvl="0" indent="0" algn="l" rtl="0">
                        <a:lnSpc>
                          <a:spcPct val="100000"/>
                        </a:lnSpc>
                        <a:spcBef>
                          <a:spcPts val="0"/>
                        </a:spcBef>
                        <a:spcAft>
                          <a:spcPts val="0"/>
                        </a:spcAft>
                        <a:buClr>
                          <a:srgbClr val="000000"/>
                        </a:buClr>
                        <a:buSzPts val="1600"/>
                        <a:buFont typeface="Arial"/>
                        <a:buNone/>
                      </a:pPr>
                      <a:r>
                        <a:rPr lang="en-IN" b="1" u="none" strike="noStrike" cap="none">
                          <a:latin typeface="Calibri"/>
                          <a:ea typeface="Calibri"/>
                          <a:cs typeface="Calibri"/>
                          <a:sym typeface="Calibri"/>
                        </a:rPr>
                        <a:t>Page name</a:t>
                      </a:r>
                      <a:endParaRPr b="1" u="none" strike="noStrike" cap="none">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IN" b="1" u="none" strike="noStrike" cap="none">
                          <a:latin typeface="Calibri"/>
                          <a:ea typeface="Calibri"/>
                          <a:cs typeface="Calibri"/>
                          <a:sym typeface="Calibri"/>
                        </a:rPr>
                        <a:t>It’s Features/Functionalities</a:t>
                      </a:r>
                      <a:endParaRPr b="1"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a:latin typeface="Calibri"/>
                          <a:ea typeface="Calibri"/>
                          <a:cs typeface="Calibri"/>
                          <a:sym typeface="Calibri"/>
                        </a:rPr>
                        <a:t>Cart</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a:latin typeface="Calibri"/>
                          <a:ea typeface="Calibri"/>
                          <a:cs typeface="Calibri"/>
                          <a:sym typeface="Calibri"/>
                        </a:rPr>
                        <a:t>A quick snapshot of all shopping components along with total order value</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Search</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Provides user with the option to search for what he/she seeks by typing into a search field</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25417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Payment</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Provides multiple payment avenues for order placement</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Order Confirmation</a:t>
                      </a:r>
                      <a:endParaRPr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Communicates order confirmation and  acknowledgement of  order placement via mobile and email </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Order History</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Easy access to all orders placed </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Active Meals</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Easy access to ongoing active subscriptions</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Meal Review</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Avenue for providing active feedback on individual meal components</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7"/>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User Account</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Helpful in accessing user-specific details as well as product-aided guidance</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8"/>
                  </a:ext>
                </a:extLst>
              </a:tr>
              <a:tr h="365725">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Customer Support</a:t>
                      </a:r>
                      <a:endParaRPr>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None/>
                      </a:pPr>
                      <a:r>
                        <a:rPr lang="en-IN">
                          <a:latin typeface="Calibri"/>
                          <a:ea typeface="Calibri"/>
                          <a:cs typeface="Calibri"/>
                          <a:sym typeface="Calibri"/>
                        </a:rPr>
                        <a:t>Avenue to communicate queries/complaints/feedback in addition to meal reviews</a:t>
                      </a:r>
                      <a:endParaRPr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g918f30ad44_0_13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Login/Signup Page</a:t>
            </a:r>
            <a:endParaRPr/>
          </a:p>
        </p:txBody>
      </p:sp>
      <p:pic>
        <p:nvPicPr>
          <p:cNvPr id="1083" name="Google Shape;1083;g918f30ad44_0_132"/>
          <p:cNvPicPr preferRelativeResize="0"/>
          <p:nvPr/>
        </p:nvPicPr>
        <p:blipFill>
          <a:blip r:embed="rId3">
            <a:alphaModFix/>
          </a:blip>
          <a:stretch>
            <a:fillRect/>
          </a:stretch>
        </p:blipFill>
        <p:spPr>
          <a:xfrm>
            <a:off x="6109200" y="841150"/>
            <a:ext cx="2418450" cy="4229475"/>
          </a:xfrm>
          <a:prstGeom prst="rect">
            <a:avLst/>
          </a:prstGeom>
          <a:noFill/>
          <a:ln w="19050" cap="flat" cmpd="sng">
            <a:solidFill>
              <a:srgbClr val="000000"/>
            </a:solidFill>
            <a:prstDash val="solid"/>
            <a:round/>
            <a:headEnd type="none" w="sm" len="sm"/>
            <a:tailEnd type="none" w="sm" len="sm"/>
          </a:ln>
        </p:spPr>
      </p:pic>
      <p:cxnSp>
        <p:nvCxnSpPr>
          <p:cNvPr id="1084" name="Google Shape;1084;g918f30ad44_0_13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085" name="Google Shape;1085;g918f30ad44_0_13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AutoNum type="arabicPeriod"/>
            </a:pPr>
            <a:r>
              <a:rPr lang="en-IN">
                <a:latin typeface="Calibri"/>
                <a:ea typeface="Calibri"/>
                <a:cs typeface="Calibri"/>
                <a:sym typeface="Calibri"/>
              </a:rPr>
              <a:t>Image banner at the top to showcase product branding</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Drop down to search for relevant ISD code for mobile phone number entry</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Text field for entry of mobile phone number</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Login/Signup button to proceed further to OTP page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Continue with Google button to leverage Google credentials for login</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 Identification</a:t>
            </a:r>
            <a:endParaRPr/>
          </a:p>
        </p:txBody>
      </p:sp>
      <p:sp>
        <p:nvSpPr>
          <p:cNvPr id="666" name="Google Shape;666;p8"/>
          <p:cNvSpPr txBox="1"/>
          <p:nvPr/>
        </p:nvSpPr>
        <p:spPr>
          <a:xfrm>
            <a:off x="415637" y="745993"/>
            <a:ext cx="769152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Calibri" panose="020F0502020204030204" pitchFamily="34" charset="0"/>
                <a:ea typeface="Calibri"/>
                <a:cs typeface="Calibri" panose="020F0502020204030204" pitchFamily="34" charset="0"/>
                <a:sym typeface="Calibri"/>
              </a:rPr>
              <a:t>Reference sources :</a:t>
            </a:r>
            <a:endParaRPr dirty="0">
              <a:latin typeface="Calibri" panose="020F0502020204030204" pitchFamily="34" charset="0"/>
              <a:cs typeface="Calibri" panose="020F0502020204030204" pitchFamily="34" charset="0"/>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sng" strike="noStrike" cap="none" dirty="0">
                <a:solidFill>
                  <a:srgbClr val="000000"/>
                </a:solidFill>
                <a:latin typeface="Calibri" panose="020F0502020204030204" pitchFamily="34" charset="0"/>
                <a:cs typeface="Calibri" panose="020F0502020204030204" pitchFamily="34" charset="0"/>
                <a:sym typeface="Arial"/>
                <a:hlinkClick r:id="rId3"/>
              </a:rPr>
              <a:t>https://data.worldbank.org/indicator/SP.POP.TOTL?locations=IN</a:t>
            </a: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sng" strike="noStrike" cap="none" dirty="0">
                <a:solidFill>
                  <a:srgbClr val="000000"/>
                </a:solidFill>
                <a:latin typeface="Calibri" panose="020F0502020204030204" pitchFamily="34" charset="0"/>
                <a:cs typeface="Calibri" panose="020F0502020204030204" pitchFamily="34" charset="0"/>
                <a:sym typeface="Arial"/>
                <a:hlinkClick r:id="rId4"/>
              </a:rPr>
              <a:t>https://censusindia.gov.in/2011-prov-results/paper2/data_files/india/Rural_Urban_2011.pdf</a:t>
            </a: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sng" strike="noStrike" cap="none" dirty="0">
                <a:solidFill>
                  <a:srgbClr val="000000"/>
                </a:solidFill>
                <a:latin typeface="Calibri" panose="020F0502020204030204" pitchFamily="34" charset="0"/>
                <a:cs typeface="Calibri" panose="020F0502020204030204" pitchFamily="34" charset="0"/>
                <a:sym typeface="Arial"/>
                <a:hlinkClick r:id="rId5"/>
              </a:rPr>
              <a:t>https://censusindia.gov.in/Census_And_You/migrations.aspx</a:t>
            </a: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sng" strike="noStrike" cap="none" dirty="0">
                <a:solidFill>
                  <a:srgbClr val="000000"/>
                </a:solidFill>
                <a:latin typeface="Calibri" panose="020F0502020204030204" pitchFamily="34" charset="0"/>
                <a:cs typeface="Calibri" panose="020F0502020204030204" pitchFamily="34" charset="0"/>
                <a:sym typeface="Arial"/>
                <a:hlinkClick r:id="rId6"/>
              </a:rPr>
              <a:t>https://www.censusindia.gov.in/vital_statistics/srs_report/9chap%202%20-%202011.pdf</a:t>
            </a:r>
            <a:endParaRPr sz="14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918f30ad44_0_13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OTP Confirmation Page</a:t>
            </a:r>
            <a:endParaRPr/>
          </a:p>
        </p:txBody>
      </p:sp>
      <p:pic>
        <p:nvPicPr>
          <p:cNvPr id="1091" name="Google Shape;1091;g918f30ad44_0_137"/>
          <p:cNvPicPr preferRelativeResize="0"/>
          <p:nvPr/>
        </p:nvPicPr>
        <p:blipFill>
          <a:blip r:embed="rId3">
            <a:alphaModFix/>
          </a:blip>
          <a:stretch>
            <a:fillRect/>
          </a:stretch>
        </p:blipFill>
        <p:spPr>
          <a:xfrm>
            <a:off x="6205900" y="841150"/>
            <a:ext cx="2304625" cy="4195300"/>
          </a:xfrm>
          <a:prstGeom prst="rect">
            <a:avLst/>
          </a:prstGeom>
          <a:noFill/>
          <a:ln w="19050" cap="flat" cmpd="sng">
            <a:solidFill>
              <a:srgbClr val="000000"/>
            </a:solidFill>
            <a:prstDash val="solid"/>
            <a:round/>
            <a:headEnd type="none" w="sm" len="sm"/>
            <a:tailEnd type="none" w="sm" len="sm"/>
          </a:ln>
        </p:spPr>
      </p:pic>
      <p:cxnSp>
        <p:nvCxnSpPr>
          <p:cNvPr id="1092" name="Google Shape;1092;g918f30ad44_0_13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093" name="Google Shape;1093;g918f30ad44_0_137"/>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AutoNum type="arabicPeriod"/>
            </a:pPr>
            <a:r>
              <a:rPr lang="en-IN">
                <a:latin typeface="Calibri"/>
                <a:ea typeface="Calibri"/>
                <a:cs typeface="Calibri"/>
                <a:sym typeface="Calibri"/>
              </a:rPr>
              <a:t>Product logo at the center of page for branding purposes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Six text boxes for inputs of 6-digit OTP code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Confirm button for moving forward after confirmation of OTP</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g918f30ad44_0_14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Personal Details Page</a:t>
            </a:r>
            <a:endParaRPr/>
          </a:p>
        </p:txBody>
      </p:sp>
      <p:pic>
        <p:nvPicPr>
          <p:cNvPr id="1099" name="Google Shape;1099;g918f30ad44_0_142"/>
          <p:cNvPicPr preferRelativeResize="0"/>
          <p:nvPr/>
        </p:nvPicPr>
        <p:blipFill>
          <a:blip r:embed="rId3">
            <a:alphaModFix/>
          </a:blip>
          <a:stretch>
            <a:fillRect/>
          </a:stretch>
        </p:blipFill>
        <p:spPr>
          <a:xfrm>
            <a:off x="6241475" y="841150"/>
            <a:ext cx="2280650" cy="4215125"/>
          </a:xfrm>
          <a:prstGeom prst="rect">
            <a:avLst/>
          </a:prstGeom>
          <a:noFill/>
          <a:ln w="19050" cap="flat" cmpd="sng">
            <a:solidFill>
              <a:schemeClr val="dk2"/>
            </a:solidFill>
            <a:prstDash val="solid"/>
            <a:round/>
            <a:headEnd type="none" w="sm" len="sm"/>
            <a:tailEnd type="none" w="sm" len="sm"/>
          </a:ln>
        </p:spPr>
      </p:pic>
      <p:cxnSp>
        <p:nvCxnSpPr>
          <p:cNvPr id="1100" name="Google Shape;1100;g918f30ad44_0_14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01" name="Google Shape;1101;g918f30ad44_0_14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AutoNum type="arabicPeriod"/>
            </a:pPr>
            <a:r>
              <a:rPr lang="en-IN">
                <a:latin typeface="Calibri"/>
                <a:ea typeface="Calibri"/>
                <a:cs typeface="Calibri"/>
                <a:sym typeface="Calibri"/>
              </a:rPr>
              <a:t>Text fields for capturing Name, Email, Detailed Address, Pin Code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Dropdowns for selecting City &amp; State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Radio buttons for selecting Preferred Diet as well as Tagging address.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Provision for upload of photo onto profile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Confirm CTA button to move forward</a:t>
            </a: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918f30ad44_0_14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Favorite Cuisines Selection Page</a:t>
            </a:r>
            <a:endParaRPr/>
          </a:p>
        </p:txBody>
      </p:sp>
      <p:pic>
        <p:nvPicPr>
          <p:cNvPr id="1107" name="Google Shape;1107;g918f30ad44_0_147"/>
          <p:cNvPicPr preferRelativeResize="0"/>
          <p:nvPr/>
        </p:nvPicPr>
        <p:blipFill>
          <a:blip r:embed="rId3">
            <a:alphaModFix/>
          </a:blip>
          <a:stretch>
            <a:fillRect/>
          </a:stretch>
        </p:blipFill>
        <p:spPr>
          <a:xfrm>
            <a:off x="5992075" y="841150"/>
            <a:ext cx="2525000" cy="4215125"/>
          </a:xfrm>
          <a:prstGeom prst="rect">
            <a:avLst/>
          </a:prstGeom>
          <a:noFill/>
          <a:ln w="19050" cap="flat" cmpd="sng">
            <a:solidFill>
              <a:schemeClr val="dk2"/>
            </a:solidFill>
            <a:prstDash val="solid"/>
            <a:round/>
            <a:headEnd type="none" w="sm" len="sm"/>
            <a:tailEnd type="none" w="sm" len="sm"/>
          </a:ln>
        </p:spPr>
      </p:pic>
      <p:cxnSp>
        <p:nvCxnSpPr>
          <p:cNvPr id="1108" name="Google Shape;1108;g918f30ad44_0_14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09" name="Google Shape;1109;g918f30ad44_0_147"/>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Checkboxes under various headings to promote multiple choice selections.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Submit CTA button to move forward</a:t>
            </a:r>
            <a:endParaRPr>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g918f30ad44_0_15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Product Explainer Page</a:t>
            </a:r>
            <a:endParaRPr/>
          </a:p>
        </p:txBody>
      </p:sp>
      <p:pic>
        <p:nvPicPr>
          <p:cNvPr id="1115" name="Google Shape;1115;g918f30ad44_0_152"/>
          <p:cNvPicPr preferRelativeResize="0"/>
          <p:nvPr/>
        </p:nvPicPr>
        <p:blipFill>
          <a:blip r:embed="rId3">
            <a:alphaModFix/>
          </a:blip>
          <a:stretch>
            <a:fillRect/>
          </a:stretch>
        </p:blipFill>
        <p:spPr>
          <a:xfrm>
            <a:off x="5983725" y="841150"/>
            <a:ext cx="2533175" cy="4215125"/>
          </a:xfrm>
          <a:prstGeom prst="rect">
            <a:avLst/>
          </a:prstGeom>
          <a:noFill/>
          <a:ln w="19050" cap="flat" cmpd="sng">
            <a:solidFill>
              <a:schemeClr val="dk2"/>
            </a:solidFill>
            <a:prstDash val="solid"/>
            <a:round/>
            <a:headEnd type="none" w="sm" len="sm"/>
            <a:tailEnd type="none" w="sm" len="sm"/>
          </a:ln>
        </p:spPr>
      </p:pic>
      <p:cxnSp>
        <p:nvCxnSpPr>
          <p:cNvPr id="1116" name="Google Shape;1116;g918f30ad44_0_15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17" name="Google Shape;1117;g918f30ad44_0_15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Video link top and center to showcase explainer video and facilitate user onboarding and education.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Text-based instructions beneath the explainer video link</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Next CTA button to move forward from the page</a:t>
            </a:r>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918f30ad44_0_15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Home Page</a:t>
            </a:r>
            <a:endParaRPr/>
          </a:p>
        </p:txBody>
      </p:sp>
      <p:pic>
        <p:nvPicPr>
          <p:cNvPr id="1123" name="Google Shape;1123;g918f30ad44_0_157"/>
          <p:cNvPicPr preferRelativeResize="0"/>
          <p:nvPr/>
        </p:nvPicPr>
        <p:blipFill>
          <a:blip r:embed="rId3">
            <a:alphaModFix/>
          </a:blip>
          <a:stretch>
            <a:fillRect/>
          </a:stretch>
        </p:blipFill>
        <p:spPr>
          <a:xfrm>
            <a:off x="6384825" y="841150"/>
            <a:ext cx="2127810" cy="4190701"/>
          </a:xfrm>
          <a:prstGeom prst="rect">
            <a:avLst/>
          </a:prstGeom>
          <a:noFill/>
          <a:ln w="19050" cap="flat" cmpd="sng">
            <a:solidFill>
              <a:schemeClr val="dk2"/>
            </a:solidFill>
            <a:prstDash val="solid"/>
            <a:round/>
            <a:headEnd type="none" w="sm" len="sm"/>
            <a:tailEnd type="none" w="sm" len="sm"/>
          </a:ln>
        </p:spPr>
      </p:pic>
      <p:cxnSp>
        <p:nvCxnSpPr>
          <p:cNvPr id="1124" name="Google Shape;1124;g918f30ad44_0_15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25" name="Google Shape;1125;g918f30ad44_0_157"/>
          <p:cNvSpPr txBox="1"/>
          <p:nvPr/>
        </p:nvSpPr>
        <p:spPr>
          <a:xfrm>
            <a:off x="630250" y="841150"/>
            <a:ext cx="3534000" cy="4190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Header contains geotag identification of location.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Large Image file immediately beneath the header that serves as the Hero Banner with the product tagline.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4 rows of Image-inscribed tiles on carousels with horizontal scrolling</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Combo tile possesses Customize CTA button that would redirect to Base Meal Combo page.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Add-On tile possesses Add CTA button that would redirect to Add-On page.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Combo tiles have Image, Text &amp; Customize CTA button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Add-On tiles have Image, Text, Diet Indicator Icon, Star Rating, Price Indicator &amp; Add CTA button</a:t>
            </a:r>
            <a:endParaRPr>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g9119afa459_0_18"/>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Home Page</a:t>
            </a:r>
            <a:endParaRPr/>
          </a:p>
        </p:txBody>
      </p:sp>
      <p:pic>
        <p:nvPicPr>
          <p:cNvPr id="1131" name="Google Shape;1131;g9119afa459_0_18"/>
          <p:cNvPicPr preferRelativeResize="0"/>
          <p:nvPr/>
        </p:nvPicPr>
        <p:blipFill>
          <a:blip r:embed="rId3">
            <a:alphaModFix/>
          </a:blip>
          <a:stretch>
            <a:fillRect/>
          </a:stretch>
        </p:blipFill>
        <p:spPr>
          <a:xfrm>
            <a:off x="6384825" y="841150"/>
            <a:ext cx="2127810" cy="4190701"/>
          </a:xfrm>
          <a:prstGeom prst="rect">
            <a:avLst/>
          </a:prstGeom>
          <a:noFill/>
          <a:ln w="19050" cap="flat" cmpd="sng">
            <a:solidFill>
              <a:schemeClr val="dk2"/>
            </a:solidFill>
            <a:prstDash val="solid"/>
            <a:round/>
            <a:headEnd type="none" w="sm" len="sm"/>
            <a:tailEnd type="none" w="sm" len="sm"/>
          </a:ln>
        </p:spPr>
      </p:pic>
      <p:cxnSp>
        <p:nvCxnSpPr>
          <p:cNvPr id="1132" name="Google Shape;1132;g9119afa459_0_18"/>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33" name="Google Shape;1133;g9119afa459_0_18"/>
          <p:cNvSpPr txBox="1"/>
          <p:nvPr/>
        </p:nvSpPr>
        <p:spPr>
          <a:xfrm>
            <a:off x="630250" y="841150"/>
            <a:ext cx="3534000" cy="419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dirty="0">
                <a:latin typeface="Calibri"/>
                <a:ea typeface="Calibri"/>
                <a:cs typeface="Calibri"/>
                <a:sym typeface="Calibri"/>
              </a:rPr>
              <a:t>8.      Footer consists of 5 icons</a:t>
            </a:r>
            <a:endParaRPr dirty="0">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dirty="0">
                <a:latin typeface="Calibri"/>
                <a:ea typeface="Calibri"/>
                <a:cs typeface="Calibri"/>
                <a:sym typeface="Calibri"/>
              </a:rPr>
              <a:t>Home - directs to Home Page</a:t>
            </a:r>
            <a:endParaRPr dirty="0">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dirty="0">
                <a:latin typeface="Calibri"/>
                <a:ea typeface="Calibri"/>
                <a:cs typeface="Calibri"/>
                <a:sym typeface="Calibri"/>
              </a:rPr>
              <a:t>Search - directs to Search Page</a:t>
            </a:r>
            <a:endParaRPr dirty="0">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dirty="0">
                <a:latin typeface="Calibri"/>
                <a:ea typeface="Calibri"/>
                <a:cs typeface="Calibri"/>
                <a:sym typeface="Calibri"/>
              </a:rPr>
              <a:t>Active Meals - to Active Meals Page</a:t>
            </a:r>
            <a:endParaRPr dirty="0">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dirty="0">
                <a:latin typeface="Calibri"/>
                <a:ea typeface="Calibri"/>
                <a:cs typeface="Calibri"/>
                <a:sym typeface="Calibri"/>
              </a:rPr>
              <a:t>Cart - directs to Cart</a:t>
            </a:r>
            <a:endParaRPr dirty="0">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dirty="0">
                <a:latin typeface="Calibri"/>
                <a:ea typeface="Calibri"/>
                <a:cs typeface="Calibri"/>
                <a:sym typeface="Calibri"/>
              </a:rPr>
              <a:t>Account - directs to User Account</a:t>
            </a:r>
            <a:endParaRPr dirty="0">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g918f30ad44_0_16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Base Meal Customization Page</a:t>
            </a:r>
            <a:endParaRPr/>
          </a:p>
        </p:txBody>
      </p:sp>
      <p:pic>
        <p:nvPicPr>
          <p:cNvPr id="1139" name="Google Shape;1139;g918f30ad44_0_162"/>
          <p:cNvPicPr preferRelativeResize="0"/>
          <p:nvPr/>
        </p:nvPicPr>
        <p:blipFill>
          <a:blip r:embed="rId3">
            <a:alphaModFix/>
          </a:blip>
          <a:stretch>
            <a:fillRect/>
          </a:stretch>
        </p:blipFill>
        <p:spPr>
          <a:xfrm>
            <a:off x="6329600" y="841150"/>
            <a:ext cx="2198775" cy="4223700"/>
          </a:xfrm>
          <a:prstGeom prst="rect">
            <a:avLst/>
          </a:prstGeom>
          <a:noFill/>
          <a:ln w="19050" cap="flat" cmpd="sng">
            <a:solidFill>
              <a:schemeClr val="dk2"/>
            </a:solidFill>
            <a:prstDash val="solid"/>
            <a:round/>
            <a:headEnd type="none" w="sm" len="sm"/>
            <a:tailEnd type="none" w="sm" len="sm"/>
          </a:ln>
        </p:spPr>
      </p:pic>
      <p:cxnSp>
        <p:nvCxnSpPr>
          <p:cNvPr id="1140" name="Google Shape;1140;g918f30ad44_0_16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41" name="Google Shape;1141;g918f30ad44_0_16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AutoNum type="arabicPeriod"/>
            </a:pPr>
            <a:r>
              <a:rPr lang="en-IN">
                <a:latin typeface="Calibri"/>
                <a:ea typeface="Calibri"/>
                <a:cs typeface="Calibri"/>
                <a:sym typeface="Calibri"/>
              </a:rPr>
              <a:t>Header contains geotag identification of location as well as back arrow button that would direct to the previously accessed page.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Image banner beneath the header to showcase base combo selected.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Short text description below the header to describe base combo.</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Checkbox provision under multiple headings to enable multiple selections.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Confirm Selection CTA button to move forward after selections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Footer with 5 Icons also features in the page.</a:t>
            </a:r>
            <a:endParaRPr>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918f30ad44_0_16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Add-Ons Page</a:t>
            </a:r>
            <a:endParaRPr/>
          </a:p>
        </p:txBody>
      </p:sp>
      <p:pic>
        <p:nvPicPr>
          <p:cNvPr id="1147" name="Google Shape;1147;g918f30ad44_0_167"/>
          <p:cNvPicPr preferRelativeResize="0"/>
          <p:nvPr/>
        </p:nvPicPr>
        <p:blipFill>
          <a:blip r:embed="rId3">
            <a:alphaModFix/>
          </a:blip>
          <a:stretch>
            <a:fillRect/>
          </a:stretch>
        </p:blipFill>
        <p:spPr>
          <a:xfrm>
            <a:off x="6118350" y="841150"/>
            <a:ext cx="2386625" cy="4189400"/>
          </a:xfrm>
          <a:prstGeom prst="rect">
            <a:avLst/>
          </a:prstGeom>
          <a:noFill/>
          <a:ln w="19050" cap="flat" cmpd="sng">
            <a:solidFill>
              <a:schemeClr val="dk2"/>
            </a:solidFill>
            <a:prstDash val="solid"/>
            <a:round/>
            <a:headEnd type="none" w="sm" len="sm"/>
            <a:tailEnd type="none" w="sm" len="sm"/>
          </a:ln>
        </p:spPr>
      </p:pic>
      <p:cxnSp>
        <p:nvCxnSpPr>
          <p:cNvPr id="1148" name="Google Shape;1148;g918f30ad44_0_16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49" name="Google Shape;1149;g918f30ad44_0_167"/>
          <p:cNvSpPr txBox="1"/>
          <p:nvPr/>
        </p:nvSpPr>
        <p:spPr>
          <a:xfrm>
            <a:off x="538100" y="841150"/>
            <a:ext cx="34632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Header consists of a prominent search bar and a back arrow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2 rows of Add-On type tiles arranged on carousels with horizontal scrolling.</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Each Add-on type tile contains</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Image</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Text description</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Veg/Non-Veg Icon</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Select CTA button to select item</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Star ratings of add-on</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Price of add-on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Confirms Selections CTA button would move forward after selections.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Proceed without Add-Ons CTA button would ignore add-ons and proceed with previous Base Combo selection.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Footer with 5 Icons also features in page. </a:t>
            </a:r>
            <a:endParaRPr>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918f30ad44_0_17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Cart Page</a:t>
            </a:r>
            <a:endParaRPr/>
          </a:p>
        </p:txBody>
      </p:sp>
      <p:pic>
        <p:nvPicPr>
          <p:cNvPr id="1155" name="Google Shape;1155;g918f30ad44_0_172"/>
          <p:cNvPicPr preferRelativeResize="0"/>
          <p:nvPr/>
        </p:nvPicPr>
        <p:blipFill>
          <a:blip r:embed="rId3">
            <a:alphaModFix/>
          </a:blip>
          <a:stretch>
            <a:fillRect/>
          </a:stretch>
        </p:blipFill>
        <p:spPr>
          <a:xfrm>
            <a:off x="6518200" y="841150"/>
            <a:ext cx="1993925" cy="4180825"/>
          </a:xfrm>
          <a:prstGeom prst="rect">
            <a:avLst/>
          </a:prstGeom>
          <a:noFill/>
          <a:ln w="19050" cap="flat" cmpd="sng">
            <a:solidFill>
              <a:schemeClr val="dk2"/>
            </a:solidFill>
            <a:prstDash val="solid"/>
            <a:round/>
            <a:headEnd type="none" w="sm" len="sm"/>
            <a:tailEnd type="none" w="sm" len="sm"/>
          </a:ln>
        </p:spPr>
      </p:pic>
      <p:cxnSp>
        <p:nvCxnSpPr>
          <p:cNvPr id="1156" name="Google Shape;1156;g918f30ad44_0_17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57" name="Google Shape;1157;g918f30ad44_0_172"/>
          <p:cNvSpPr txBox="1"/>
          <p:nvPr/>
        </p:nvSpPr>
        <p:spPr>
          <a:xfrm>
            <a:off x="316675" y="841150"/>
            <a:ext cx="39675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Header with geotag identification of location as well as back arrow button.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Footer with 5 icons also features in this page. </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3 sections feature between header and footer</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Subscription summary card which provides a text brief of the selections.</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Subscription &amp; Delivery details card</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Bill details captured with bill details and Proceed to Payment CTA button.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Subscription &amp; Delivery details card aids in </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Selection of subscription via radio buttons.</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Selection of dates for delivery via carousel-based tap on date tiles for selection</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Rectangular tap on time slot tiles</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Address selection via radio button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Proceed to Payment CTA button would direct to payment page.</a:t>
            </a:r>
            <a:endParaRPr>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918f30ad44_0_17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Search Page</a:t>
            </a:r>
            <a:endParaRPr/>
          </a:p>
        </p:txBody>
      </p:sp>
      <p:pic>
        <p:nvPicPr>
          <p:cNvPr id="1163" name="Google Shape;1163;g918f30ad44_0_177"/>
          <p:cNvPicPr preferRelativeResize="0"/>
          <p:nvPr/>
        </p:nvPicPr>
        <p:blipFill>
          <a:blip r:embed="rId3">
            <a:alphaModFix/>
          </a:blip>
          <a:stretch>
            <a:fillRect/>
          </a:stretch>
        </p:blipFill>
        <p:spPr>
          <a:xfrm>
            <a:off x="6352200" y="841150"/>
            <a:ext cx="2137625" cy="4146551"/>
          </a:xfrm>
          <a:prstGeom prst="rect">
            <a:avLst/>
          </a:prstGeom>
          <a:noFill/>
          <a:ln w="19050" cap="flat" cmpd="sng">
            <a:solidFill>
              <a:schemeClr val="dk2"/>
            </a:solidFill>
            <a:prstDash val="solid"/>
            <a:round/>
            <a:headEnd type="none" w="sm" len="sm"/>
            <a:tailEnd type="none" w="sm" len="sm"/>
          </a:ln>
        </p:spPr>
      </p:pic>
      <p:cxnSp>
        <p:nvCxnSpPr>
          <p:cNvPr id="1164" name="Google Shape;1164;g918f30ad44_0_17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65" name="Google Shape;1165;g918f30ad44_0_177"/>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Header features prominent search bar as  well as back arrow button.</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Footer with 5 icons also features in this page.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4 rows of Image-inscribed tiles on carousels with horizontal scrolling</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Combo tile possesses Customize CTA button that would redirect to Base Meal Combo page.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Add-On tile possesses Add CTA button that would redirect to Add-On page.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Combo tiles have Image, Text &amp; Customize CTA button</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Add-On tiles have Image, Text, Diet Indicator Icon, Star Rating, Price Indicator &amp; Add CTA button</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72" name="Google Shape;672;p9"/>
          <p:cNvSpPr txBox="1"/>
          <p:nvPr/>
        </p:nvSpPr>
        <p:spPr>
          <a:xfrm>
            <a:off x="316674" y="727076"/>
            <a:ext cx="8698017" cy="4416424"/>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IN" sz="1400" b="0" i="0" u="none" strike="noStrike" cap="none">
                <a:solidFill>
                  <a:srgbClr val="000000"/>
                </a:solidFill>
                <a:latin typeface="Calibri"/>
                <a:ea typeface="Calibri"/>
                <a:cs typeface="Calibri"/>
                <a:sym typeface="Calibri"/>
              </a:rPr>
              <a:t>Threat of new entrants – </a:t>
            </a:r>
            <a:r>
              <a:rPr lang="en-IN" sz="1400" b="1" i="0" u="none" strike="noStrike" cap="none">
                <a:solidFill>
                  <a:srgbClr val="000000"/>
                </a:solidFill>
                <a:latin typeface="Calibri"/>
                <a:ea typeface="Calibri"/>
                <a:cs typeface="Calibri"/>
                <a:sym typeface="Calibri"/>
              </a:rPr>
              <a:t>High. </a:t>
            </a:r>
            <a:endParaRPr/>
          </a:p>
          <a:p>
            <a:pPr marL="0" marR="0" lvl="0" indent="0" algn="l" rtl="0">
              <a:lnSpc>
                <a:spcPct val="100000"/>
              </a:lnSpc>
              <a:spcBef>
                <a:spcPts val="0"/>
              </a:spcBef>
              <a:spcAft>
                <a:spcPts val="0"/>
              </a:spcAft>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The threat of new entrants is high for the food-tech industry because –</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There is no differentiation in the products</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initial capital investment required is low</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It is easy to setup an online presence and deliver goods using various logistics providers</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Switching cost of consumers is less</a:t>
            </a:r>
            <a:endParaRPr/>
          </a:p>
          <a:p>
            <a:pPr marL="285750" marR="0" lvl="8"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Many hyperlocal food delivery apps mushrooming</a:t>
            </a:r>
            <a:endParaRPr/>
          </a:p>
          <a:p>
            <a:pPr marL="285750" marR="0" lvl="8"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8" indent="0" algn="l" rtl="0">
              <a:lnSpc>
                <a:spcPct val="100000"/>
              </a:lnSpc>
              <a:spcBef>
                <a:spcPts val="0"/>
              </a:spcBef>
              <a:spcAft>
                <a:spcPts val="0"/>
              </a:spcAft>
              <a:buNone/>
            </a:pPr>
            <a:r>
              <a:rPr lang="en-IN" sz="1400" b="0" i="1" u="none" strike="noStrike" cap="none">
                <a:solidFill>
                  <a:srgbClr val="000000"/>
                </a:solidFill>
                <a:latin typeface="Calibri"/>
                <a:ea typeface="Calibri"/>
                <a:cs typeface="Calibri"/>
                <a:sym typeface="Calibri"/>
              </a:rPr>
              <a:t>The entry barriers are low and hence it makes the industry competitive and also decreases the potential  for earning profits.</a:t>
            </a:r>
            <a:endParaRPr/>
          </a:p>
          <a:p>
            <a:pPr marL="0" marR="0" lvl="8"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342900" marR="0" lvl="8" indent="-342900" algn="l" rtl="0">
              <a:lnSpc>
                <a:spcPct val="100000"/>
              </a:lnSpc>
              <a:spcBef>
                <a:spcPts val="0"/>
              </a:spcBef>
              <a:spcAft>
                <a:spcPts val="0"/>
              </a:spcAft>
              <a:buClr>
                <a:srgbClr val="000000"/>
              </a:buClr>
              <a:buSzPts val="1400"/>
              <a:buFont typeface="Arial"/>
              <a:buAutoNum type="arabicPeriod" startAt="2"/>
            </a:pPr>
            <a:r>
              <a:rPr lang="en-IN" sz="1400" b="0" i="0" u="none" strike="noStrike" cap="none">
                <a:solidFill>
                  <a:srgbClr val="000000"/>
                </a:solidFill>
                <a:latin typeface="Calibri"/>
                <a:ea typeface="Calibri"/>
                <a:cs typeface="Calibri"/>
                <a:sym typeface="Calibri"/>
              </a:rPr>
              <a:t>Bargaining power of buyer - </a:t>
            </a:r>
            <a:r>
              <a:rPr lang="en-IN" sz="1400" b="1" i="0" u="none" strike="noStrike" cap="none">
                <a:solidFill>
                  <a:srgbClr val="000000"/>
                </a:solidFill>
                <a:latin typeface="Calibri"/>
                <a:ea typeface="Calibri"/>
                <a:cs typeface="Calibri"/>
                <a:sym typeface="Calibri"/>
              </a:rPr>
              <a:t>High</a:t>
            </a:r>
            <a:r>
              <a:rPr lang="en-IN" sz="1400" b="0" i="0" u="none" strike="noStrike" cap="none">
                <a:solidFill>
                  <a:srgbClr val="000000"/>
                </a:solidFill>
                <a:latin typeface="Calibri"/>
                <a:ea typeface="Calibri"/>
                <a:cs typeface="Calibri"/>
                <a:sym typeface="Calibri"/>
              </a:rPr>
              <a:t>. </a:t>
            </a:r>
            <a:endParaRPr/>
          </a:p>
          <a:p>
            <a:pPr marL="0" marR="0" lvl="8"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8" indent="0" algn="l" rtl="0">
              <a:lnSpc>
                <a:spcPct val="100000"/>
              </a:lnSpc>
              <a:spcBef>
                <a:spcPts val="0"/>
              </a:spcBef>
              <a:spcAft>
                <a:spcPts val="0"/>
              </a:spcAft>
              <a:buNone/>
            </a:pPr>
            <a:r>
              <a:rPr lang="en-IN" sz="1400" b="0" i="0" u="none" strike="noStrike" cap="none">
                <a:solidFill>
                  <a:srgbClr val="000000"/>
                </a:solidFill>
                <a:latin typeface="Calibri"/>
                <a:ea typeface="Calibri"/>
                <a:cs typeface="Calibri"/>
                <a:sym typeface="Calibri"/>
              </a:rPr>
              <a:t>The bargaining power of buyers is high because -</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The number of buyers in the market is quite large and most are highly price-sensitive</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As the products being sold do not have strong differentiation it is hard for sellers to negotiate with buyers</a:t>
            </a:r>
            <a:endParaRPr/>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Calibri"/>
                <a:ea typeface="Calibri"/>
                <a:cs typeface="Calibri"/>
                <a:sym typeface="Calibri"/>
              </a:rPr>
              <a:t>Buyers can easily compare the prices. Deals across various sellers and end up choosing the cheapest one</a:t>
            </a:r>
            <a:endParaRPr sz="1400" b="0" i="0" u="none" strike="noStrike" cap="none">
              <a:solidFill>
                <a:srgbClr val="000000"/>
              </a:solidFill>
              <a:latin typeface="Arial"/>
              <a:ea typeface="Arial"/>
              <a:cs typeface="Arial"/>
              <a:sym typeface="Arial"/>
            </a:endParaRPr>
          </a:p>
          <a:p>
            <a:pPr marL="285750" marR="0" lvl="8"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8" indent="0" algn="l" rtl="0">
              <a:lnSpc>
                <a:spcPct val="100000"/>
              </a:lnSpc>
              <a:spcBef>
                <a:spcPts val="0"/>
              </a:spcBef>
              <a:spcAft>
                <a:spcPts val="0"/>
              </a:spcAft>
              <a:buNone/>
            </a:pPr>
            <a:r>
              <a:rPr lang="en-IN" sz="1400" b="0" i="1" u="none" strike="noStrike" cap="none">
                <a:solidFill>
                  <a:srgbClr val="000000"/>
                </a:solidFill>
                <a:latin typeface="Calibri"/>
                <a:ea typeface="Calibri"/>
                <a:cs typeface="Calibri"/>
                <a:sym typeface="Calibri"/>
              </a:rPr>
              <a:t>The availability of substitute products and low switching costs give a lot of power to buyers.</a:t>
            </a:r>
            <a:endParaRPr/>
          </a:p>
          <a:p>
            <a:pPr marL="285750" marR="0" lvl="8"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8"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285750" marR="0" lvl="8"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	</a:t>
            </a:r>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g918f30ad44_0_18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Payment Page</a:t>
            </a:r>
            <a:endParaRPr/>
          </a:p>
        </p:txBody>
      </p:sp>
      <p:pic>
        <p:nvPicPr>
          <p:cNvPr id="1171" name="Google Shape;1171;g918f30ad44_0_182"/>
          <p:cNvPicPr preferRelativeResize="0"/>
          <p:nvPr/>
        </p:nvPicPr>
        <p:blipFill>
          <a:blip r:embed="rId3">
            <a:alphaModFix/>
          </a:blip>
          <a:stretch>
            <a:fillRect/>
          </a:stretch>
        </p:blipFill>
        <p:spPr>
          <a:xfrm>
            <a:off x="6287950" y="841150"/>
            <a:ext cx="2226025" cy="4197975"/>
          </a:xfrm>
          <a:prstGeom prst="rect">
            <a:avLst/>
          </a:prstGeom>
          <a:noFill/>
          <a:ln w="19050" cap="flat" cmpd="sng">
            <a:solidFill>
              <a:schemeClr val="dk2"/>
            </a:solidFill>
            <a:prstDash val="solid"/>
            <a:round/>
            <a:headEnd type="none" w="sm" len="sm"/>
            <a:tailEnd type="none" w="sm" len="sm"/>
          </a:ln>
        </p:spPr>
      </p:pic>
      <p:cxnSp>
        <p:nvCxnSpPr>
          <p:cNvPr id="1172" name="Google Shape;1172;g918f30ad44_0_18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73" name="Google Shape;1173;g918f30ad44_0_18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Header features geotag identification of location  as  well as back arrow button.</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Footer with 5 icons also features in this page.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Payment card lists following options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Credit Card</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Wallets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UPI</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Netbanking</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Credit Card, Wallets, UPI can be selected via radio buttons.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Netbanking can be accessed by tapping on relevant bank icon on the carousel</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Selecting the appropriate option will move to Order confirmation page after successful transaction</a:t>
            </a:r>
            <a:endParaRPr>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918f30ad44_0_18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Order Confirmation Page</a:t>
            </a:r>
            <a:endParaRPr/>
          </a:p>
        </p:txBody>
      </p:sp>
      <p:pic>
        <p:nvPicPr>
          <p:cNvPr id="1179" name="Google Shape;1179;g918f30ad44_0_187"/>
          <p:cNvPicPr preferRelativeResize="0"/>
          <p:nvPr/>
        </p:nvPicPr>
        <p:blipFill>
          <a:blip r:embed="rId3">
            <a:alphaModFix/>
          </a:blip>
          <a:stretch>
            <a:fillRect/>
          </a:stretch>
        </p:blipFill>
        <p:spPr>
          <a:xfrm>
            <a:off x="6202500" y="841150"/>
            <a:ext cx="2304700" cy="4189400"/>
          </a:xfrm>
          <a:prstGeom prst="rect">
            <a:avLst/>
          </a:prstGeom>
          <a:noFill/>
          <a:ln w="19050" cap="flat" cmpd="sng">
            <a:solidFill>
              <a:schemeClr val="dk2"/>
            </a:solidFill>
            <a:prstDash val="solid"/>
            <a:round/>
            <a:headEnd type="none" w="sm" len="sm"/>
            <a:tailEnd type="none" w="sm" len="sm"/>
          </a:ln>
        </p:spPr>
      </p:pic>
      <p:cxnSp>
        <p:nvCxnSpPr>
          <p:cNvPr id="1180" name="Google Shape;1180;g918f30ad44_0_18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81" name="Google Shape;1181;g918f30ad44_0_187"/>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Calibri"/>
              <a:buAutoNum type="arabicPeriod"/>
            </a:pPr>
            <a:r>
              <a:rPr lang="en-IN">
                <a:latin typeface="Calibri"/>
                <a:ea typeface="Calibri"/>
                <a:cs typeface="Calibri"/>
                <a:sym typeface="Calibri"/>
              </a:rPr>
              <a:t>Order confirmation page is a Pop-Up that consists of </a:t>
            </a:r>
            <a:endParaRPr>
              <a:latin typeface="Calibri"/>
              <a:ea typeface="Calibri"/>
              <a:cs typeface="Calibri"/>
              <a:sym typeface="Calibri"/>
            </a:endParaRPr>
          </a:p>
          <a:p>
            <a:pPr marL="914400" marR="0" lvl="1" indent="-317500" algn="l" rtl="0">
              <a:lnSpc>
                <a:spcPct val="100000"/>
              </a:lnSpc>
              <a:spcBef>
                <a:spcPts val="0"/>
              </a:spcBef>
              <a:spcAft>
                <a:spcPts val="0"/>
              </a:spcAft>
              <a:buSzPts val="1400"/>
              <a:buFont typeface="Calibri"/>
              <a:buAutoNum type="alphaLcPeriod"/>
            </a:pPr>
            <a:r>
              <a:rPr lang="en-IN">
                <a:latin typeface="Calibri"/>
                <a:ea typeface="Calibri"/>
                <a:cs typeface="Calibri"/>
                <a:sym typeface="Calibri"/>
              </a:rPr>
              <a:t>Image indicating success or failure of transaction.</a:t>
            </a:r>
            <a:endParaRPr>
              <a:latin typeface="Calibri"/>
              <a:ea typeface="Calibri"/>
              <a:cs typeface="Calibri"/>
              <a:sym typeface="Calibri"/>
            </a:endParaRPr>
          </a:p>
          <a:p>
            <a:pPr marL="914400" lvl="1" indent="-317500" algn="l" rtl="0">
              <a:spcBef>
                <a:spcPts val="0"/>
              </a:spcBef>
              <a:spcAft>
                <a:spcPts val="0"/>
              </a:spcAft>
              <a:buSzPts val="1400"/>
              <a:buFont typeface="Calibri"/>
              <a:buAutoNum type="alphaLcPeriod"/>
            </a:pPr>
            <a:r>
              <a:rPr lang="en-IN">
                <a:solidFill>
                  <a:schemeClr val="dk1"/>
                </a:solidFill>
                <a:latin typeface="Calibri"/>
                <a:ea typeface="Calibri"/>
                <a:cs typeface="Calibri"/>
                <a:sym typeface="Calibri"/>
              </a:rPr>
              <a:t>Automatically-generated alphanumeric Transaction ID</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Automatically-generated alphanumeric Order ID</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Text indicating some details and references.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Text message at bottom of pop-up confirmation communication of order details via email and mobile phone.</a:t>
            </a:r>
            <a:endParaRPr>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g918f30ad44_0_19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Order History Page</a:t>
            </a:r>
            <a:endParaRPr/>
          </a:p>
        </p:txBody>
      </p:sp>
      <p:pic>
        <p:nvPicPr>
          <p:cNvPr id="1187" name="Google Shape;1187;g918f30ad44_0_192"/>
          <p:cNvPicPr preferRelativeResize="0"/>
          <p:nvPr/>
        </p:nvPicPr>
        <p:blipFill>
          <a:blip r:embed="rId3">
            <a:alphaModFix/>
          </a:blip>
          <a:stretch>
            <a:fillRect/>
          </a:stretch>
        </p:blipFill>
        <p:spPr>
          <a:xfrm>
            <a:off x="6230175" y="841150"/>
            <a:ext cx="2282400" cy="4197975"/>
          </a:xfrm>
          <a:prstGeom prst="rect">
            <a:avLst/>
          </a:prstGeom>
          <a:noFill/>
          <a:ln w="19050" cap="flat" cmpd="sng">
            <a:solidFill>
              <a:schemeClr val="dk2"/>
            </a:solidFill>
            <a:prstDash val="solid"/>
            <a:round/>
            <a:headEnd type="none" w="sm" len="sm"/>
            <a:tailEnd type="none" w="sm" len="sm"/>
          </a:ln>
        </p:spPr>
      </p:pic>
      <p:cxnSp>
        <p:nvCxnSpPr>
          <p:cNvPr id="1188" name="Google Shape;1188;g918f30ad44_0_19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89" name="Google Shape;1189;g918f30ad44_0_192"/>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latin typeface="Calibri"/>
              <a:ea typeface="Calibri"/>
              <a:cs typeface="Calibri"/>
              <a:sym typeface="Calibri"/>
            </a:endParaRPr>
          </a:p>
        </p:txBody>
      </p:sp>
      <p:sp>
        <p:nvSpPr>
          <p:cNvPr id="1190" name="Google Shape;1190;g918f30ad44_0_192"/>
          <p:cNvSpPr txBox="1"/>
          <p:nvPr/>
        </p:nvSpPr>
        <p:spPr>
          <a:xfrm>
            <a:off x="316675" y="841150"/>
            <a:ext cx="41304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Header features geotag identification of location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Footer with 5 icons also features in this page.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Immediately below the header is a user profile card indicating</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Name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Mobile Number</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Email </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Edit link to edit above details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Orders are listed separately in vertically arranged cards that can be scrolled vertically.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Each order card consists of </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Order ID via alphanumeric text.</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Order data in dd-mmm-yyyy format.</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Order details - base combo &amp; add-ons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Reorder CTA button in the bottom right corner that directs to Cart page with order details of current order.</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ACTIVE/CLOSED indicator in left bottom corner to indicate order status.</a:t>
            </a:r>
            <a:endParaRPr>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g918f30ad44_0_19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Active Meals Page</a:t>
            </a:r>
            <a:endParaRPr/>
          </a:p>
        </p:txBody>
      </p:sp>
      <p:pic>
        <p:nvPicPr>
          <p:cNvPr id="1196" name="Google Shape;1196;g918f30ad44_0_197"/>
          <p:cNvPicPr preferRelativeResize="0"/>
          <p:nvPr/>
        </p:nvPicPr>
        <p:blipFill>
          <a:blip r:embed="rId3">
            <a:alphaModFix/>
          </a:blip>
          <a:stretch>
            <a:fillRect/>
          </a:stretch>
        </p:blipFill>
        <p:spPr>
          <a:xfrm>
            <a:off x="6241475" y="841150"/>
            <a:ext cx="2274850" cy="4204400"/>
          </a:xfrm>
          <a:prstGeom prst="rect">
            <a:avLst/>
          </a:prstGeom>
          <a:noFill/>
          <a:ln w="19050" cap="flat" cmpd="sng">
            <a:solidFill>
              <a:schemeClr val="dk2"/>
            </a:solidFill>
            <a:prstDash val="solid"/>
            <a:round/>
            <a:headEnd type="none" w="sm" len="sm"/>
            <a:tailEnd type="none" w="sm" len="sm"/>
          </a:ln>
        </p:spPr>
      </p:pic>
      <p:cxnSp>
        <p:nvCxnSpPr>
          <p:cNvPr id="1197" name="Google Shape;1197;g918f30ad44_0_19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198" name="Google Shape;1198;g918f30ad44_0_197"/>
          <p:cNvSpPr txBox="1"/>
          <p:nvPr/>
        </p:nvSpPr>
        <p:spPr>
          <a:xfrm>
            <a:off x="0" y="592250"/>
            <a:ext cx="4493850" cy="393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Header features geotag identification of location  as well as back arrow button for access to previous page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Footer with 5 icons also features in this page.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Active meals are listed as cards with vertical scrolling feature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Each Active Meal card indicates</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Order ID via alphanumeric text</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Order details via text</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Delivery details hyperlink to access delivery slot &amp; address details. </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Horizontal carousel of date tiles.</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Status text indicating how many meals have been completed and how many assigned.</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Edit hyperlink for selecting different dates for assigned meals</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Review &amp; Reorder CTA buttons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Review CTA button would redirect to the Meal Review Page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Reorder CTA button would redirect to the Cart with the order details from the current order</a:t>
            </a:r>
            <a:endParaRPr dirty="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918f30ad44_0_20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Meal Review Page</a:t>
            </a:r>
            <a:endParaRPr/>
          </a:p>
        </p:txBody>
      </p:sp>
      <p:pic>
        <p:nvPicPr>
          <p:cNvPr id="1204" name="Google Shape;1204;g918f30ad44_0_202"/>
          <p:cNvPicPr preferRelativeResize="0"/>
          <p:nvPr/>
        </p:nvPicPr>
        <p:blipFill>
          <a:blip r:embed="rId3">
            <a:alphaModFix/>
          </a:blip>
          <a:stretch>
            <a:fillRect/>
          </a:stretch>
        </p:blipFill>
        <p:spPr>
          <a:xfrm>
            <a:off x="6121250" y="841150"/>
            <a:ext cx="2380700" cy="4183950"/>
          </a:xfrm>
          <a:prstGeom prst="rect">
            <a:avLst/>
          </a:prstGeom>
          <a:noFill/>
          <a:ln w="19050" cap="flat" cmpd="sng">
            <a:solidFill>
              <a:schemeClr val="dk2"/>
            </a:solidFill>
            <a:prstDash val="solid"/>
            <a:round/>
            <a:headEnd type="none" w="sm" len="sm"/>
            <a:tailEnd type="none" w="sm" len="sm"/>
          </a:ln>
        </p:spPr>
      </p:pic>
      <p:cxnSp>
        <p:nvCxnSpPr>
          <p:cNvPr id="1205" name="Google Shape;1205;g918f30ad44_0_202"/>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206" name="Google Shape;1206;g918f30ad44_0_202"/>
          <p:cNvSpPr txBox="1"/>
          <p:nvPr/>
        </p:nvSpPr>
        <p:spPr>
          <a:xfrm>
            <a:off x="246625" y="725650"/>
            <a:ext cx="35595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Header features geotag identification of location  as well as back arrow button for access to previous page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Footer with 5 icons also features in this page.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Order ID is indicated clearly at the top</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Dates are arranged on horizontal tabs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Selecting the relevant date tab would aid the user in reviewing the meal for that particular date only</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dirty="0">
                <a:solidFill>
                  <a:schemeClr val="dk1"/>
                </a:solidFill>
                <a:latin typeface="Calibri"/>
                <a:ea typeface="Calibri"/>
                <a:cs typeface="Calibri"/>
                <a:sym typeface="Calibri"/>
              </a:rPr>
              <a:t>The review section consists of</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Star ratings on a 5-Star scale for each individual food item in the order. </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Text field for capturing any additional queries/complaints/issues that the customer might have.</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dirty="0">
                <a:solidFill>
                  <a:schemeClr val="dk1"/>
                </a:solidFill>
                <a:latin typeface="Calibri"/>
                <a:ea typeface="Calibri"/>
                <a:cs typeface="Calibri"/>
                <a:sym typeface="Calibri"/>
              </a:rPr>
              <a:t>Submit Review CTA button to submit the review</a:t>
            </a:r>
            <a:endParaRPr dirty="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918f30ad44_0_207"/>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Account Page</a:t>
            </a:r>
            <a:endParaRPr/>
          </a:p>
        </p:txBody>
      </p:sp>
      <p:pic>
        <p:nvPicPr>
          <p:cNvPr id="1212" name="Google Shape;1212;g918f30ad44_0_207"/>
          <p:cNvPicPr preferRelativeResize="0"/>
          <p:nvPr/>
        </p:nvPicPr>
        <p:blipFill>
          <a:blip r:embed="rId3">
            <a:alphaModFix/>
          </a:blip>
          <a:stretch>
            <a:fillRect/>
          </a:stretch>
        </p:blipFill>
        <p:spPr>
          <a:xfrm>
            <a:off x="6166575" y="841150"/>
            <a:ext cx="2315750" cy="4146550"/>
          </a:xfrm>
          <a:prstGeom prst="rect">
            <a:avLst/>
          </a:prstGeom>
          <a:noFill/>
          <a:ln w="19050" cap="flat" cmpd="sng">
            <a:solidFill>
              <a:schemeClr val="dk2"/>
            </a:solidFill>
            <a:prstDash val="solid"/>
            <a:round/>
            <a:headEnd type="none" w="sm" len="sm"/>
            <a:tailEnd type="none" w="sm" len="sm"/>
          </a:ln>
        </p:spPr>
      </p:pic>
      <p:cxnSp>
        <p:nvCxnSpPr>
          <p:cNvPr id="1213" name="Google Shape;1213;g918f30ad44_0_207"/>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214" name="Google Shape;1214;g918f30ad44_0_207"/>
          <p:cNvSpPr txBox="1"/>
          <p:nvPr/>
        </p:nvSpPr>
        <p:spPr>
          <a:xfrm>
            <a:off x="316675" y="841150"/>
            <a:ext cx="34893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Header features geotag identification of location  as well as back arrow button for access to previous page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Footer with 5 icons also features in this page.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Space between the Header &amp; Footer is split equally into 6 rectangular tiles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User Profile with edit hyperlink for editing name, mobile number, email</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Manage Addresses Tile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Manage Payment Settings Tile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Customer Support Tile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Order History Tile</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FAQs Tile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Each of the tiles listed redirects to relevant sections. </a:t>
            </a:r>
            <a:endParaRPr>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g918f30ad44_0_288"/>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Customer Support Page</a:t>
            </a:r>
            <a:endParaRPr/>
          </a:p>
        </p:txBody>
      </p:sp>
      <p:cxnSp>
        <p:nvCxnSpPr>
          <p:cNvPr id="1220" name="Google Shape;1220;g918f30ad44_0_288"/>
          <p:cNvCxnSpPr/>
          <p:nvPr/>
        </p:nvCxnSpPr>
        <p:spPr>
          <a:xfrm flipH="1">
            <a:off x="4493850" y="1065300"/>
            <a:ext cx="3900" cy="3012900"/>
          </a:xfrm>
          <a:prstGeom prst="straightConnector1">
            <a:avLst/>
          </a:prstGeom>
          <a:noFill/>
          <a:ln w="9525" cap="flat" cmpd="sng">
            <a:solidFill>
              <a:srgbClr val="44546A"/>
            </a:solidFill>
            <a:prstDash val="solid"/>
            <a:round/>
            <a:headEnd type="none" w="sm" len="sm"/>
            <a:tailEnd type="none" w="sm" len="sm"/>
          </a:ln>
        </p:spPr>
      </p:cxnSp>
      <p:sp>
        <p:nvSpPr>
          <p:cNvPr id="1221" name="Google Shape;1221;g918f30ad44_0_288"/>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Customer support page is a pop-up page that gets enabled upon tapping on the Customer Support tile in the Accounts Page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AutoNum type="arabicPeriod"/>
            </a:pPr>
            <a:r>
              <a:rPr lang="en-IN">
                <a:solidFill>
                  <a:schemeClr val="dk1"/>
                </a:solidFill>
                <a:latin typeface="Calibri"/>
                <a:ea typeface="Calibri"/>
                <a:cs typeface="Calibri"/>
                <a:sym typeface="Calibri"/>
              </a:rPr>
              <a:t>The pop-up provides the user with the following means to communicate with the product team </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Customer support email </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AutoNum type="alphaLcPeriod"/>
            </a:pPr>
            <a:r>
              <a:rPr lang="en-IN">
                <a:solidFill>
                  <a:schemeClr val="dk1"/>
                </a:solidFill>
                <a:latin typeface="Calibri"/>
                <a:ea typeface="Calibri"/>
                <a:cs typeface="Calibri"/>
                <a:sym typeface="Calibri"/>
              </a:rPr>
              <a:t>Whatsapp number </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p:txBody>
      </p:sp>
      <p:pic>
        <p:nvPicPr>
          <p:cNvPr id="1222" name="Google Shape;1222;g918f30ad44_0_288"/>
          <p:cNvPicPr preferRelativeResize="0"/>
          <p:nvPr/>
        </p:nvPicPr>
        <p:blipFill>
          <a:blip r:embed="rId3">
            <a:alphaModFix/>
          </a:blip>
          <a:stretch>
            <a:fillRect/>
          </a:stretch>
        </p:blipFill>
        <p:spPr>
          <a:xfrm>
            <a:off x="6146050" y="841150"/>
            <a:ext cx="2340325" cy="41551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6"/>
          <p:cNvSpPr txBox="1">
            <a:spLocks noGrp="1"/>
          </p:cNvSpPr>
          <p:nvPr>
            <p:ph type="title"/>
          </p:nvPr>
        </p:nvSpPr>
        <p:spPr>
          <a:xfrm>
            <a:off x="618150" y="2209000"/>
            <a:ext cx="7907700" cy="562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600"/>
              <a:buNone/>
            </a:pPr>
            <a:r>
              <a:rPr lang="en-IN"/>
              <a:t>Part 7: Wireframing and Prototyping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5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Login/Signup Page</a:t>
            </a:r>
            <a:endParaRPr/>
          </a:p>
        </p:txBody>
      </p:sp>
      <p:pic>
        <p:nvPicPr>
          <p:cNvPr id="1234" name="Google Shape;1234;p57"/>
          <p:cNvPicPr preferRelativeResize="0"/>
          <p:nvPr/>
        </p:nvPicPr>
        <p:blipFill>
          <a:blip r:embed="rId3">
            <a:alphaModFix/>
          </a:blip>
          <a:stretch>
            <a:fillRect/>
          </a:stretch>
        </p:blipFill>
        <p:spPr>
          <a:xfrm>
            <a:off x="3451950" y="663300"/>
            <a:ext cx="2240100" cy="44802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g918f30ad44_0_0"/>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OTP Confirmation Page</a:t>
            </a:r>
            <a:endParaRPr/>
          </a:p>
        </p:txBody>
      </p:sp>
      <p:pic>
        <p:nvPicPr>
          <p:cNvPr id="1240" name="Google Shape;1240;g918f30ad44_0_0"/>
          <p:cNvPicPr preferRelativeResize="0"/>
          <p:nvPr/>
        </p:nvPicPr>
        <p:blipFill>
          <a:blip r:embed="rId3">
            <a:alphaModFix/>
          </a:blip>
          <a:stretch>
            <a:fillRect/>
          </a:stretch>
        </p:blipFill>
        <p:spPr>
          <a:xfrm>
            <a:off x="3484200" y="684625"/>
            <a:ext cx="2229425" cy="44588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0"/>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678" name="Google Shape;678;p10"/>
          <p:cNvSpPr txBox="1"/>
          <p:nvPr/>
        </p:nvSpPr>
        <p:spPr>
          <a:xfrm>
            <a:off x="296756" y="791731"/>
            <a:ext cx="8550235" cy="4351769"/>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400"/>
              <a:buFont typeface="Arial"/>
              <a:buAutoNum type="arabicPeriod" startAt="3"/>
            </a:pPr>
            <a:r>
              <a:rPr lang="en-IN" sz="1400" i="0" u="none" strike="noStrike" cap="none" dirty="0">
                <a:solidFill>
                  <a:srgbClr val="000000"/>
                </a:solidFill>
                <a:latin typeface="Calibri"/>
                <a:ea typeface="Calibri"/>
                <a:cs typeface="Calibri"/>
                <a:sym typeface="Calibri"/>
              </a:rPr>
              <a:t>Threat of substitute products</a:t>
            </a:r>
            <a:r>
              <a:rPr lang="en-IN" sz="1400" b="1" i="0" u="none" strike="noStrike" cap="none" dirty="0">
                <a:solidFill>
                  <a:srgbClr val="000000"/>
                </a:solidFill>
                <a:latin typeface="Calibri"/>
                <a:ea typeface="Calibri"/>
                <a:cs typeface="Calibri"/>
                <a:sym typeface="Calibri"/>
              </a:rPr>
              <a:t> </a:t>
            </a:r>
            <a:r>
              <a:rPr lang="en-IN" sz="1400" b="0" i="0" u="none" strike="noStrike" cap="none" dirty="0">
                <a:solidFill>
                  <a:srgbClr val="000000"/>
                </a:solidFill>
                <a:latin typeface="Calibri"/>
                <a:ea typeface="Calibri"/>
                <a:cs typeface="Calibri"/>
                <a:sym typeface="Calibri"/>
              </a:rPr>
              <a:t>- </a:t>
            </a:r>
            <a:r>
              <a:rPr lang="en-IN" sz="1400" b="1" i="0" u="none" strike="noStrike" cap="none" dirty="0">
                <a:solidFill>
                  <a:srgbClr val="000000"/>
                </a:solidFill>
                <a:latin typeface="Calibri"/>
                <a:ea typeface="Calibri"/>
                <a:cs typeface="Calibri"/>
                <a:sym typeface="Calibri"/>
              </a:rPr>
              <a:t>High</a:t>
            </a:r>
            <a:r>
              <a:rPr lang="en-IN" sz="1400" b="0" i="0" u="none" strike="noStrike" cap="none" dirty="0">
                <a:solidFill>
                  <a:srgbClr val="000000"/>
                </a:solidFill>
                <a:latin typeface="Calibri"/>
                <a:ea typeface="Calibri"/>
                <a:cs typeface="Calibri"/>
                <a:sym typeface="Calibri"/>
              </a:rPr>
              <a:t>.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Calibri"/>
                <a:ea typeface="Calibri"/>
                <a:cs typeface="Calibri"/>
                <a:sym typeface="Calibri"/>
              </a:rPr>
              <a:t>The threat of substitute products is high because -</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Cheaper products with equal or higher quality are available</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Due to low switching cost the industry is highly price-sensitive</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Substitute products perform similarly or better</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New business model of home made food delivery already </a:t>
            </a:r>
            <a:r>
              <a:rPr lang="en-IN" dirty="0">
                <a:latin typeface="Calibri"/>
                <a:ea typeface="Calibri"/>
                <a:cs typeface="Calibri"/>
                <a:sym typeface="Calibri"/>
              </a:rPr>
              <a:t>exist</a:t>
            </a:r>
            <a:endParaRPr dirty="0"/>
          </a:p>
          <a:p>
            <a:pPr marL="0" marR="0" lvl="1" indent="0" algn="l" rtl="0">
              <a:lnSpc>
                <a:spcPct val="100000"/>
              </a:lnSpc>
              <a:spcBef>
                <a:spcPts val="0"/>
              </a:spcBef>
              <a:spcAft>
                <a:spcPts val="0"/>
              </a:spcAft>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1" u="none" strike="noStrike" cap="none" dirty="0">
                <a:solidFill>
                  <a:srgbClr val="000000"/>
                </a:solidFill>
                <a:latin typeface="Calibri"/>
                <a:ea typeface="Calibri"/>
                <a:cs typeface="Calibri"/>
                <a:sym typeface="Calibri"/>
              </a:rPr>
              <a:t>There is no brand loyalty among the consumers as they always lookout for deals.</a:t>
            </a:r>
            <a:endParaRPr dirty="0"/>
          </a:p>
          <a:p>
            <a:pPr marL="0" marR="0" lvl="0" indent="0" algn="l" rtl="0">
              <a:lnSpc>
                <a:spcPct val="100000"/>
              </a:lnSpc>
              <a:spcBef>
                <a:spcPts val="0"/>
              </a:spcBef>
              <a:spcAft>
                <a:spcPts val="0"/>
              </a:spcAft>
              <a:buNone/>
            </a:pPr>
            <a:endParaRPr sz="1400" b="0" i="1"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AutoNum type="arabicPeriod" startAt="4"/>
            </a:pPr>
            <a:r>
              <a:rPr lang="en-IN" sz="1400" b="0" i="0" u="none" strike="noStrike" cap="none" dirty="0">
                <a:solidFill>
                  <a:srgbClr val="000000"/>
                </a:solidFill>
                <a:latin typeface="Calibri"/>
                <a:ea typeface="Calibri"/>
                <a:cs typeface="Calibri"/>
                <a:sym typeface="Calibri"/>
              </a:rPr>
              <a:t>Bargaining power of suppliers - </a:t>
            </a:r>
            <a:r>
              <a:rPr lang="en-IN" sz="1400" b="1" i="0" u="none" strike="noStrike" cap="none" dirty="0">
                <a:solidFill>
                  <a:srgbClr val="000000"/>
                </a:solidFill>
                <a:latin typeface="Calibri"/>
                <a:ea typeface="Calibri"/>
                <a:cs typeface="Calibri"/>
                <a:sym typeface="Calibri"/>
              </a:rPr>
              <a:t>High</a:t>
            </a:r>
            <a:r>
              <a:rPr lang="en-IN" sz="1400" b="0" i="0" u="none" strike="noStrike" cap="none" dirty="0">
                <a:solidFill>
                  <a:srgbClr val="000000"/>
                </a:solidFill>
                <a:latin typeface="Calibri"/>
                <a:ea typeface="Calibri"/>
                <a:cs typeface="Calibri"/>
                <a:sym typeface="Calibri"/>
              </a:rPr>
              <a:t>.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Calibri"/>
                <a:ea typeface="Calibri"/>
                <a:cs typeface="Calibri"/>
                <a:sym typeface="Calibri"/>
              </a:rPr>
              <a:t>The suppliers have a high bargaining power because -</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Suppliers have the power to negotiate with the buyers</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The suppliers can set up their own websites for selling directly to increase their margins</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Logout campaigns held by the suppliers union against forced discounting model</a:t>
            </a:r>
            <a:endParaRPr dirty="0"/>
          </a:p>
          <a:p>
            <a:pPr marL="285750" marR="0" lvl="1" indent="-285750" algn="l" rtl="0">
              <a:lnSpc>
                <a:spcPct val="100000"/>
              </a:lnSpc>
              <a:spcBef>
                <a:spcPts val="0"/>
              </a:spcBef>
              <a:spcAft>
                <a:spcPts val="0"/>
              </a:spcAft>
              <a:buClr>
                <a:srgbClr val="000000"/>
              </a:buClr>
              <a:buSzPts val="1400"/>
              <a:buFont typeface="Arial"/>
              <a:buChar char="•"/>
            </a:pPr>
            <a:r>
              <a:rPr lang="en-IN" sz="1400" b="0" i="0" u="none" strike="noStrike" cap="none" dirty="0">
                <a:solidFill>
                  <a:srgbClr val="000000"/>
                </a:solidFill>
                <a:latin typeface="Calibri"/>
                <a:ea typeface="Calibri"/>
                <a:cs typeface="Calibri"/>
                <a:sym typeface="Calibri"/>
              </a:rPr>
              <a:t>Suppliers can switch to the new platforms</a:t>
            </a:r>
            <a:endParaRPr dirty="0"/>
          </a:p>
          <a:p>
            <a:pPr marL="0" marR="0" lvl="1" indent="0" algn="l" rtl="0">
              <a:lnSpc>
                <a:spcPct val="100000"/>
              </a:lnSpc>
              <a:spcBef>
                <a:spcPts val="0"/>
              </a:spcBef>
              <a:spcAft>
                <a:spcPts val="0"/>
              </a:spcAft>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IN" sz="1400" b="0" i="1" u="none" strike="noStrike" cap="none" dirty="0">
                <a:solidFill>
                  <a:srgbClr val="000000"/>
                </a:solidFill>
                <a:latin typeface="Calibri"/>
                <a:ea typeface="Calibri"/>
                <a:cs typeface="Calibri"/>
                <a:sym typeface="Calibri"/>
              </a:rPr>
              <a:t>The suppliers have high bargaining power because they are selling products on multiple websites</a:t>
            </a:r>
            <a:r>
              <a:rPr lang="en-IN" sz="1400" b="0" i="0" u="none" strike="noStrike" cap="none" dirty="0">
                <a:solidFill>
                  <a:srgbClr val="000000"/>
                </a:solidFill>
                <a:latin typeface="Calibri"/>
                <a:ea typeface="Calibri"/>
                <a:cs typeface="Calibri"/>
                <a:sym typeface="Calibri"/>
              </a:rPr>
              <a:t>.</a:t>
            </a:r>
            <a:endParaRPr dirty="0"/>
          </a:p>
          <a:p>
            <a:pPr marL="0" marR="0" lvl="0" indent="0" algn="l" rtl="0">
              <a:lnSpc>
                <a:spcPct val="100000"/>
              </a:lnSpc>
              <a:spcBef>
                <a:spcPts val="0"/>
              </a:spcBef>
              <a:spcAft>
                <a:spcPts val="0"/>
              </a:spcAft>
              <a:buNone/>
            </a:pPr>
            <a:endParaRPr sz="1400" b="0"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918f30ad44_0_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Personal Details Page</a:t>
            </a:r>
            <a:endParaRPr/>
          </a:p>
        </p:txBody>
      </p:sp>
      <p:pic>
        <p:nvPicPr>
          <p:cNvPr id="1246" name="Google Shape;1246;g918f30ad44_0_7"/>
          <p:cNvPicPr preferRelativeResize="0"/>
          <p:nvPr/>
        </p:nvPicPr>
        <p:blipFill>
          <a:blip r:embed="rId3">
            <a:alphaModFix/>
          </a:blip>
          <a:stretch>
            <a:fillRect/>
          </a:stretch>
        </p:blipFill>
        <p:spPr>
          <a:xfrm>
            <a:off x="3435750" y="810850"/>
            <a:ext cx="2166325" cy="43326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918f30ad44_0_14"/>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Favorite Cuisines Selection Page</a:t>
            </a:r>
            <a:endParaRPr/>
          </a:p>
        </p:txBody>
      </p:sp>
      <p:pic>
        <p:nvPicPr>
          <p:cNvPr id="1252" name="Google Shape;1252;g918f30ad44_0_14"/>
          <p:cNvPicPr preferRelativeResize="0"/>
          <p:nvPr/>
        </p:nvPicPr>
        <p:blipFill>
          <a:blip r:embed="rId3">
            <a:alphaModFix/>
          </a:blip>
          <a:stretch>
            <a:fillRect/>
          </a:stretch>
        </p:blipFill>
        <p:spPr>
          <a:xfrm>
            <a:off x="3489325" y="812800"/>
            <a:ext cx="2165350" cy="43306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918f30ad44_0_21"/>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Product Explainer Page</a:t>
            </a:r>
            <a:endParaRPr/>
          </a:p>
        </p:txBody>
      </p:sp>
      <p:pic>
        <p:nvPicPr>
          <p:cNvPr id="1258" name="Google Shape;1258;g918f30ad44_0_21"/>
          <p:cNvPicPr preferRelativeResize="0"/>
          <p:nvPr/>
        </p:nvPicPr>
        <p:blipFill>
          <a:blip r:embed="rId3">
            <a:alphaModFix/>
          </a:blip>
          <a:stretch>
            <a:fillRect/>
          </a:stretch>
        </p:blipFill>
        <p:spPr>
          <a:xfrm>
            <a:off x="3489325" y="812800"/>
            <a:ext cx="2165350" cy="43306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g918f30ad44_0_28"/>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Home Page</a:t>
            </a:r>
            <a:endParaRPr/>
          </a:p>
        </p:txBody>
      </p:sp>
      <p:pic>
        <p:nvPicPr>
          <p:cNvPr id="1264" name="Google Shape;1264;g918f30ad44_0_28"/>
          <p:cNvPicPr preferRelativeResize="0"/>
          <p:nvPr/>
        </p:nvPicPr>
        <p:blipFill>
          <a:blip r:embed="rId3">
            <a:alphaModFix/>
          </a:blip>
          <a:stretch>
            <a:fillRect/>
          </a:stretch>
        </p:blipFill>
        <p:spPr>
          <a:xfrm>
            <a:off x="3898437" y="683075"/>
            <a:ext cx="1347125" cy="44604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18f30ad44_0_35"/>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Base Meal Customization Page</a:t>
            </a:r>
            <a:endParaRPr/>
          </a:p>
        </p:txBody>
      </p:sp>
      <p:pic>
        <p:nvPicPr>
          <p:cNvPr id="1270" name="Google Shape;1270;g918f30ad44_0_35"/>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g918f30ad44_0_42"/>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Add-Ons Page</a:t>
            </a:r>
            <a:endParaRPr/>
          </a:p>
        </p:txBody>
      </p:sp>
      <p:pic>
        <p:nvPicPr>
          <p:cNvPr id="1276" name="Google Shape;1276;g918f30ad44_0_42"/>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g918f30ad44_0_49"/>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Cart Page</a:t>
            </a:r>
            <a:endParaRPr/>
          </a:p>
        </p:txBody>
      </p:sp>
      <p:pic>
        <p:nvPicPr>
          <p:cNvPr id="1282" name="Google Shape;1282;g918f30ad44_0_49"/>
          <p:cNvPicPr preferRelativeResize="0"/>
          <p:nvPr/>
        </p:nvPicPr>
        <p:blipFill>
          <a:blip r:embed="rId3">
            <a:alphaModFix/>
          </a:blip>
          <a:stretch>
            <a:fillRect/>
          </a:stretch>
        </p:blipFill>
        <p:spPr>
          <a:xfrm>
            <a:off x="3705475" y="676125"/>
            <a:ext cx="1733050" cy="446737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918f30ad44_0_56"/>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Search Page</a:t>
            </a:r>
            <a:endParaRPr/>
          </a:p>
        </p:txBody>
      </p:sp>
      <p:pic>
        <p:nvPicPr>
          <p:cNvPr id="1288" name="Google Shape;1288;g918f30ad44_0_56"/>
          <p:cNvPicPr preferRelativeResize="0"/>
          <p:nvPr/>
        </p:nvPicPr>
        <p:blipFill>
          <a:blip r:embed="rId3">
            <a:alphaModFix/>
          </a:blip>
          <a:stretch>
            <a:fillRect/>
          </a:stretch>
        </p:blipFill>
        <p:spPr>
          <a:xfrm>
            <a:off x="3899525" y="690175"/>
            <a:ext cx="1344950" cy="44533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918f30ad44_0_63"/>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Payment Page</a:t>
            </a:r>
            <a:endParaRPr/>
          </a:p>
        </p:txBody>
      </p:sp>
      <p:pic>
        <p:nvPicPr>
          <p:cNvPr id="1294" name="Google Shape;1294;g918f30ad44_0_63"/>
          <p:cNvPicPr preferRelativeResize="0"/>
          <p:nvPr/>
        </p:nvPicPr>
        <p:blipFill>
          <a:blip r:embed="rId3">
            <a:alphaModFix/>
          </a:blip>
          <a:stretch>
            <a:fillRect/>
          </a:stretch>
        </p:blipFill>
        <p:spPr>
          <a:xfrm>
            <a:off x="3451650" y="662075"/>
            <a:ext cx="2240700" cy="44814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918f30ad44_0_70"/>
          <p:cNvSpPr txBox="1">
            <a:spLocks noGrp="1"/>
          </p:cNvSpPr>
          <p:nvPr>
            <p:ph type="title"/>
          </p:nvPr>
        </p:nvSpPr>
        <p:spPr>
          <a:xfrm>
            <a:off x="316673" y="121975"/>
            <a:ext cx="5211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Order Confirmation Page</a:t>
            </a:r>
            <a:endParaRPr/>
          </a:p>
        </p:txBody>
      </p:sp>
      <p:pic>
        <p:nvPicPr>
          <p:cNvPr id="1300" name="Google Shape;1300;g918f30ad44_0_70"/>
          <p:cNvPicPr preferRelativeResize="0"/>
          <p:nvPr/>
        </p:nvPicPr>
        <p:blipFill>
          <a:blip r:embed="rId3">
            <a:alphaModFix/>
          </a:blip>
          <a:stretch>
            <a:fillRect/>
          </a:stretch>
        </p:blipFill>
        <p:spPr>
          <a:xfrm>
            <a:off x="3455162" y="676125"/>
            <a:ext cx="2233675" cy="44673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9551</Words>
  <Application>Microsoft Macintosh PowerPoint</Application>
  <PresentationFormat>On-screen Show (16:9)</PresentationFormat>
  <Paragraphs>1227</Paragraphs>
  <Slides>108</Slides>
  <Notes>108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Proxima Nova</vt:lpstr>
      <vt:lpstr>Calibri</vt:lpstr>
      <vt:lpstr>Arial</vt:lpstr>
      <vt:lpstr>Roboto</vt:lpstr>
      <vt:lpstr>Lato</vt:lpstr>
      <vt:lpstr>MASTER_UPGRAD</vt:lpstr>
      <vt:lpstr>PowerPoint Presentation</vt:lpstr>
      <vt:lpstr>Submission Guidelines</vt:lpstr>
      <vt:lpstr>Part 1: Understanding the Market</vt:lpstr>
      <vt:lpstr>Target Market Identification</vt:lpstr>
      <vt:lpstr>Target Market Identification</vt:lpstr>
      <vt:lpstr>Target Market Identification</vt:lpstr>
      <vt:lpstr>Target Market Identification</vt:lpstr>
      <vt:lpstr>Porter's Five Forces Analysis</vt:lpstr>
      <vt:lpstr>Porter's Five Forces Analysis</vt:lpstr>
      <vt:lpstr>Porter's Five Forces Analysis</vt:lpstr>
      <vt:lpstr>Porter's Five Forces Template</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Part 2: User Research</vt:lpstr>
      <vt:lpstr>Objectives and Hypotheses</vt:lpstr>
      <vt:lpstr>Surveys - Questionnaire</vt:lpstr>
      <vt:lpstr>Surveys - Analysis </vt:lpstr>
      <vt:lpstr>Surveys - Analysis </vt:lpstr>
      <vt:lpstr>Surveys - Analysis </vt:lpstr>
      <vt:lpstr>Surveys - Analysis </vt:lpstr>
      <vt:lpstr>Interviews - Questions</vt:lpstr>
      <vt:lpstr>Interviews - Questions</vt:lpstr>
      <vt:lpstr>Interviews - Questions</vt:lpstr>
      <vt:lpstr>Interviews - Analysis </vt:lpstr>
      <vt:lpstr>User Research - Insights</vt:lpstr>
      <vt:lpstr>Part 3: Business Model Canvas</vt:lpstr>
      <vt:lpstr>Business Model Analysis</vt:lpstr>
      <vt:lpstr>Part 4: Product Artefacts</vt:lpstr>
      <vt:lpstr>User Persona</vt:lpstr>
      <vt:lpstr>User Persona</vt:lpstr>
      <vt:lpstr>User Journey Map</vt:lpstr>
      <vt:lpstr>User Journey Map</vt:lpstr>
      <vt:lpstr>Part 5: Minimum Viable Product Creation</vt:lpstr>
      <vt:lpstr>Features/Functionalities</vt:lpstr>
      <vt:lpstr>Features/Functionalities</vt:lpstr>
      <vt:lpstr>Features/Functionalities</vt:lpstr>
      <vt:lpstr>Must Have Features</vt:lpstr>
      <vt:lpstr>Must Have Features</vt:lpstr>
      <vt:lpstr>Must Have Features</vt:lpstr>
      <vt:lpstr>Nice to Have Features</vt:lpstr>
      <vt:lpstr>Nice to Have Features</vt:lpstr>
      <vt:lpstr>Part 6: Sketching</vt:lpstr>
      <vt:lpstr>Features</vt:lpstr>
      <vt:lpstr>Features</vt:lpstr>
      <vt:lpstr>User Login/Signup Page</vt:lpstr>
      <vt:lpstr>OTP Confirmation Page</vt:lpstr>
      <vt:lpstr>Personal Details Page</vt:lpstr>
      <vt:lpstr>Favorite Cuisines Selection Page</vt:lpstr>
      <vt:lpstr>Product Explainer Page</vt:lpstr>
      <vt:lpstr>Home Page</vt:lpstr>
      <vt:lpstr>Home Page</vt:lpstr>
      <vt:lpstr>Base Meal Customization Page</vt:lpstr>
      <vt:lpstr>Add-Ons Page</vt:lpstr>
      <vt:lpstr>Cart Page</vt:lpstr>
      <vt:lpstr>Search Page</vt:lpstr>
      <vt:lpstr>Payment Page</vt:lpstr>
      <vt:lpstr>Order Confirmation Page</vt:lpstr>
      <vt:lpstr>Order History Page</vt:lpstr>
      <vt:lpstr>Active Meals Page</vt:lpstr>
      <vt:lpstr>Meal Review Page</vt:lpstr>
      <vt:lpstr>User Account Page</vt:lpstr>
      <vt:lpstr>Customer Support Page</vt:lpstr>
      <vt:lpstr>Part 7: Wireframing and Prototyping</vt:lpstr>
      <vt:lpstr>User Login/Signup Page</vt:lpstr>
      <vt:lpstr>OTP Confirmation Page</vt:lpstr>
      <vt:lpstr>Personal Details Page</vt:lpstr>
      <vt:lpstr>Favorite Cuisines Selection Page</vt:lpstr>
      <vt:lpstr>Product Explainer Page</vt:lpstr>
      <vt:lpstr>Home Page</vt:lpstr>
      <vt:lpstr>Base Meal Customization Page</vt:lpstr>
      <vt:lpstr>Add-Ons Page</vt:lpstr>
      <vt:lpstr>Cart Page</vt:lpstr>
      <vt:lpstr>Search Page</vt:lpstr>
      <vt:lpstr>Payment Page</vt:lpstr>
      <vt:lpstr>Order Confirmation Page</vt:lpstr>
      <vt:lpstr>Order History Page</vt:lpstr>
      <vt:lpstr>Active Meals Page</vt:lpstr>
      <vt:lpstr>Meal Review Page</vt:lpstr>
      <vt:lpstr>User Account Page</vt:lpstr>
      <vt:lpstr>Customer Support Page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Singhal</dc:creator>
  <cp:lastModifiedBy>Bhuwan Jain</cp:lastModifiedBy>
  <cp:revision>4</cp:revision>
  <dcterms:modified xsi:type="dcterms:W3CDTF">2020-08-19T17:42:55Z</dcterms:modified>
</cp:coreProperties>
</file>